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6"/>
  </p:notesMasterIdLst>
  <p:handoutMasterIdLst>
    <p:handoutMasterId r:id="rId67"/>
  </p:handoutMasterIdLst>
  <p:sldIdLst>
    <p:sldId id="271" r:id="rId3"/>
    <p:sldId id="438" r:id="rId4"/>
    <p:sldId id="439" r:id="rId5"/>
    <p:sldId id="441" r:id="rId6"/>
    <p:sldId id="440" r:id="rId7"/>
    <p:sldId id="442" r:id="rId8"/>
    <p:sldId id="443" r:id="rId9"/>
    <p:sldId id="444" r:id="rId10"/>
    <p:sldId id="427" r:id="rId11"/>
    <p:sldId id="412" r:id="rId12"/>
    <p:sldId id="471" r:id="rId13"/>
    <p:sldId id="367" r:id="rId14"/>
    <p:sldId id="419" r:id="rId15"/>
    <p:sldId id="418" r:id="rId16"/>
    <p:sldId id="467" r:id="rId17"/>
    <p:sldId id="446" r:id="rId18"/>
    <p:sldId id="413" r:id="rId19"/>
    <p:sldId id="447" r:id="rId20"/>
    <p:sldId id="415" r:id="rId21"/>
    <p:sldId id="453" r:id="rId22"/>
    <p:sldId id="455" r:id="rId23"/>
    <p:sldId id="457" r:id="rId24"/>
    <p:sldId id="458" r:id="rId25"/>
    <p:sldId id="452" r:id="rId26"/>
    <p:sldId id="414" r:id="rId27"/>
    <p:sldId id="466" r:id="rId28"/>
    <p:sldId id="465" r:id="rId29"/>
    <p:sldId id="464" r:id="rId30"/>
    <p:sldId id="462" r:id="rId31"/>
    <p:sldId id="459" r:id="rId32"/>
    <p:sldId id="416" r:id="rId33"/>
    <p:sldId id="461" r:id="rId34"/>
    <p:sldId id="460" r:id="rId35"/>
    <p:sldId id="451" r:id="rId36"/>
    <p:sldId id="463" r:id="rId37"/>
    <p:sldId id="469" r:id="rId38"/>
    <p:sldId id="468" r:id="rId39"/>
    <p:sldId id="470" r:id="rId40"/>
    <p:sldId id="368" r:id="rId41"/>
    <p:sldId id="429" r:id="rId42"/>
    <p:sldId id="472" r:id="rId43"/>
    <p:sldId id="473" r:id="rId44"/>
    <p:sldId id="425" r:id="rId45"/>
    <p:sldId id="424" r:id="rId46"/>
    <p:sldId id="474" r:id="rId47"/>
    <p:sldId id="475" r:id="rId48"/>
    <p:sldId id="450" r:id="rId49"/>
    <p:sldId id="478" r:id="rId50"/>
    <p:sldId id="476" r:id="rId51"/>
    <p:sldId id="477" r:id="rId52"/>
    <p:sldId id="449" r:id="rId53"/>
    <p:sldId id="448" r:id="rId54"/>
    <p:sldId id="480" r:id="rId55"/>
    <p:sldId id="479" r:id="rId56"/>
    <p:sldId id="481" r:id="rId57"/>
    <p:sldId id="430" r:id="rId58"/>
    <p:sldId id="431" r:id="rId59"/>
    <p:sldId id="432" r:id="rId60"/>
    <p:sldId id="433" r:id="rId61"/>
    <p:sldId id="434" r:id="rId62"/>
    <p:sldId id="435" r:id="rId63"/>
    <p:sldId id="436" r:id="rId64"/>
    <p:sldId id="437" r:id="rId65"/>
  </p:sldIdLst>
  <p:sldSz cx="9144000" cy="5143500" type="screen16x9"/>
  <p:notesSz cx="6858000" cy="9144000"/>
  <p:custDataLst>
    <p:tags r:id="rId69"/>
  </p:custDataLst>
  <p:defaultTextStyle>
    <a:defPPr>
      <a:defRPr lang="en-US"/>
    </a:defPPr>
    <a:lvl1pPr marL="0" algn="l" defTabSz="456940" rtl="0" eaLnBrk="1" latinLnBrk="0" hangingPunct="1">
      <a:defRPr sz="1800" kern="1200">
        <a:solidFill>
          <a:schemeClr val="tx1"/>
        </a:solidFill>
        <a:latin typeface="+mn-lt"/>
        <a:ea typeface="+mn-ea"/>
        <a:cs typeface="+mn-cs"/>
      </a:defRPr>
    </a:lvl1pPr>
    <a:lvl2pPr marL="456940" algn="l" defTabSz="456940" rtl="0" eaLnBrk="1" latinLnBrk="0" hangingPunct="1">
      <a:defRPr sz="1800" kern="1200">
        <a:solidFill>
          <a:schemeClr val="tx1"/>
        </a:solidFill>
        <a:latin typeface="+mn-lt"/>
        <a:ea typeface="+mn-ea"/>
        <a:cs typeface="+mn-cs"/>
      </a:defRPr>
    </a:lvl2pPr>
    <a:lvl3pPr marL="913880" algn="l" defTabSz="456940" rtl="0" eaLnBrk="1" latinLnBrk="0" hangingPunct="1">
      <a:defRPr sz="1800" kern="1200">
        <a:solidFill>
          <a:schemeClr val="tx1"/>
        </a:solidFill>
        <a:latin typeface="+mn-lt"/>
        <a:ea typeface="+mn-ea"/>
        <a:cs typeface="+mn-cs"/>
      </a:defRPr>
    </a:lvl3pPr>
    <a:lvl4pPr marL="1370820" algn="l" defTabSz="456940" rtl="0" eaLnBrk="1" latinLnBrk="0" hangingPunct="1">
      <a:defRPr sz="1800" kern="1200">
        <a:solidFill>
          <a:schemeClr val="tx1"/>
        </a:solidFill>
        <a:latin typeface="+mn-lt"/>
        <a:ea typeface="+mn-ea"/>
        <a:cs typeface="+mn-cs"/>
      </a:defRPr>
    </a:lvl4pPr>
    <a:lvl5pPr marL="1827760" algn="l" defTabSz="456940" rtl="0" eaLnBrk="1" latinLnBrk="0" hangingPunct="1">
      <a:defRPr sz="1800" kern="1200">
        <a:solidFill>
          <a:schemeClr val="tx1"/>
        </a:solidFill>
        <a:latin typeface="+mn-lt"/>
        <a:ea typeface="+mn-ea"/>
        <a:cs typeface="+mn-cs"/>
      </a:defRPr>
    </a:lvl5pPr>
    <a:lvl6pPr marL="2284700" algn="l" defTabSz="456940" rtl="0" eaLnBrk="1" latinLnBrk="0" hangingPunct="1">
      <a:defRPr sz="1800" kern="1200">
        <a:solidFill>
          <a:schemeClr val="tx1"/>
        </a:solidFill>
        <a:latin typeface="+mn-lt"/>
        <a:ea typeface="+mn-ea"/>
        <a:cs typeface="+mn-cs"/>
      </a:defRPr>
    </a:lvl6pPr>
    <a:lvl7pPr marL="2741640" algn="l" defTabSz="456940" rtl="0" eaLnBrk="1" latinLnBrk="0" hangingPunct="1">
      <a:defRPr sz="1800" kern="1200">
        <a:solidFill>
          <a:schemeClr val="tx1"/>
        </a:solidFill>
        <a:latin typeface="+mn-lt"/>
        <a:ea typeface="+mn-ea"/>
        <a:cs typeface="+mn-cs"/>
      </a:defRPr>
    </a:lvl7pPr>
    <a:lvl8pPr marL="3198580" algn="l" defTabSz="456940" rtl="0" eaLnBrk="1" latinLnBrk="0" hangingPunct="1">
      <a:defRPr sz="1800" kern="1200">
        <a:solidFill>
          <a:schemeClr val="tx1"/>
        </a:solidFill>
        <a:latin typeface="+mn-lt"/>
        <a:ea typeface="+mn-ea"/>
        <a:cs typeface="+mn-cs"/>
      </a:defRPr>
    </a:lvl8pPr>
    <a:lvl9pPr marL="3655520" algn="l" defTabSz="45694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 initials="" lastIdx="1" clrIdx="0"/>
  <p:cmAuthor id="1" name="qing lu"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D820B7"/>
    <a:srgbClr val="FF4CAB"/>
    <a:srgbClr val="0F84FF"/>
    <a:srgbClr val="1692D4"/>
    <a:srgbClr val="DC64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73" autoAdjust="0"/>
  </p:normalViewPr>
  <p:slideViewPr>
    <p:cSldViewPr snapToGrid="0" snapToObjects="1">
      <p:cViewPr>
        <p:scale>
          <a:sx n="150" d="100"/>
          <a:sy n="150" d="100"/>
        </p:scale>
        <p:origin x="-152" y="-112"/>
      </p:cViewPr>
      <p:guideLst>
        <p:guide orient="horz" pos="1620"/>
        <p:guide pos="2880"/>
      </p:guideLst>
    </p:cSldViewPr>
  </p:slideViewPr>
  <p:notesTextViewPr>
    <p:cViewPr>
      <p:scale>
        <a:sx n="100" d="100"/>
        <a:sy n="100" d="100"/>
      </p:scale>
      <p:origin x="0" y="0"/>
    </p:cViewPr>
  </p:notesTextViewPr>
  <p:sorterViewPr>
    <p:cViewPr>
      <p:scale>
        <a:sx n="106" d="100"/>
        <a:sy n="106" d="100"/>
      </p:scale>
      <p:origin x="0" y="0"/>
    </p:cViewPr>
  </p:sorterViewPr>
  <p:notesViewPr>
    <p:cSldViewPr snapToGrid="0" snapToObjects="1">
      <p:cViewPr varScale="1">
        <p:scale>
          <a:sx n="82" d="100"/>
          <a:sy n="82" d="100"/>
        </p:scale>
        <p:origin x="-21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tags" Target="tags/tag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225298-1DFF-4B4A-84E3-24158E7C689E}" type="doc">
      <dgm:prSet loTypeId="urn:microsoft.com/office/officeart/2005/8/layout/hProcess6" loCatId="" qsTypeId="urn:microsoft.com/office/officeart/2005/8/quickstyle/simple4" qsCatId="simple" csTypeId="urn:microsoft.com/office/officeart/2005/8/colors/accent3_2" csCatId="accent3" phldr="1"/>
      <dgm:spPr/>
      <dgm:t>
        <a:bodyPr/>
        <a:lstStyle/>
        <a:p>
          <a:endParaRPr lang="zh-CN" altLang="en-US"/>
        </a:p>
      </dgm:t>
    </dgm:pt>
    <dgm:pt modelId="{6A0F004B-CAE7-C54E-89B6-10D1203805C8}">
      <dgm:prSet phldrT="[文本]"/>
      <dgm:spPr/>
      <dgm:t>
        <a:bodyPr/>
        <a:lstStyle/>
        <a:p>
          <a:r>
            <a:rPr lang="en-US" altLang="zh-CN" dirty="0" smtClean="0"/>
            <a:t>Object</a:t>
          </a:r>
          <a:endParaRPr lang="zh-CN" altLang="en-US" dirty="0"/>
        </a:p>
      </dgm:t>
    </dgm:pt>
    <dgm:pt modelId="{22F6EFF9-51F1-3F46-9687-74E5D2BAFD9A}" type="parTrans" cxnId="{D34461C3-0A2E-A043-A7E5-B72907B50197}">
      <dgm:prSet/>
      <dgm:spPr/>
      <dgm:t>
        <a:bodyPr/>
        <a:lstStyle/>
        <a:p>
          <a:endParaRPr lang="zh-CN" altLang="en-US"/>
        </a:p>
      </dgm:t>
    </dgm:pt>
    <dgm:pt modelId="{66B6D792-0E1D-7E4E-A28D-1619ECD4619E}" type="sibTrans" cxnId="{D34461C3-0A2E-A043-A7E5-B72907B50197}">
      <dgm:prSet/>
      <dgm:spPr/>
      <dgm:t>
        <a:bodyPr/>
        <a:lstStyle/>
        <a:p>
          <a:endParaRPr lang="zh-CN" altLang="en-US"/>
        </a:p>
      </dgm:t>
    </dgm:pt>
    <dgm:pt modelId="{35FBD1CD-542A-A944-96A5-8A6A259651F4}">
      <dgm:prSet phldrT="[文本]"/>
      <dgm:spPr/>
      <dgm:t>
        <a:bodyPr/>
        <a:lstStyle/>
        <a:p>
          <a:r>
            <a:rPr lang="en-US" altLang="zh-CN" dirty="0" smtClean="0"/>
            <a:t>Hash</a:t>
          </a:r>
          <a:endParaRPr lang="zh-CN" altLang="en-US" dirty="0"/>
        </a:p>
      </dgm:t>
    </dgm:pt>
    <dgm:pt modelId="{39B7DC89-C286-3949-AF67-DF1BC4EC9E3F}" type="parTrans" cxnId="{BC1BA15F-EAF4-6544-9C9F-561DB7C8C8BF}">
      <dgm:prSet/>
      <dgm:spPr/>
      <dgm:t>
        <a:bodyPr/>
        <a:lstStyle/>
        <a:p>
          <a:endParaRPr lang="zh-CN" altLang="en-US"/>
        </a:p>
      </dgm:t>
    </dgm:pt>
    <dgm:pt modelId="{F77F3822-BA21-6842-9864-8FD6B157B70E}" type="sibTrans" cxnId="{BC1BA15F-EAF4-6544-9C9F-561DB7C8C8BF}">
      <dgm:prSet/>
      <dgm:spPr/>
      <dgm:t>
        <a:bodyPr/>
        <a:lstStyle/>
        <a:p>
          <a:endParaRPr lang="zh-CN" altLang="en-US"/>
        </a:p>
      </dgm:t>
    </dgm:pt>
    <dgm:pt modelId="{DF49BC21-3412-1448-889B-FF9D31AD037E}">
      <dgm:prSet phldrT="[文本]"/>
      <dgm:spPr/>
      <dgm:t>
        <a:bodyPr/>
        <a:lstStyle/>
        <a:p>
          <a:r>
            <a:rPr lang="en-US" altLang="zh-CN" dirty="0" err="1" smtClean="0"/>
            <a:t>Num</a:t>
          </a:r>
          <a:r>
            <a:rPr lang="en-US" altLang="zh-CN" dirty="0" smtClean="0"/>
            <a:t> of PG</a:t>
          </a:r>
          <a:endParaRPr lang="zh-CN" altLang="en-US" dirty="0"/>
        </a:p>
      </dgm:t>
    </dgm:pt>
    <dgm:pt modelId="{BE6FC253-E07D-5A40-AA7C-5842DC1B6CE0}" type="parTrans" cxnId="{7FD9A166-3291-A04E-AE33-38E1EC74EE5B}">
      <dgm:prSet/>
      <dgm:spPr/>
      <dgm:t>
        <a:bodyPr/>
        <a:lstStyle/>
        <a:p>
          <a:endParaRPr lang="zh-CN" altLang="en-US"/>
        </a:p>
      </dgm:t>
    </dgm:pt>
    <dgm:pt modelId="{77DC25B6-24EB-DD4E-8E7E-024DC28F3271}" type="sibTrans" cxnId="{7FD9A166-3291-A04E-AE33-38E1EC74EE5B}">
      <dgm:prSet/>
      <dgm:spPr/>
      <dgm:t>
        <a:bodyPr/>
        <a:lstStyle/>
        <a:p>
          <a:endParaRPr lang="zh-CN" altLang="en-US"/>
        </a:p>
      </dgm:t>
    </dgm:pt>
    <dgm:pt modelId="{9A32F89F-C50F-6748-9AD4-F40B799D36B3}">
      <dgm:prSet phldrT="[文本]"/>
      <dgm:spPr/>
      <dgm:t>
        <a:bodyPr/>
        <a:lstStyle/>
        <a:p>
          <a:r>
            <a:rPr lang="en-US" altLang="zh-CN" dirty="0" smtClean="0"/>
            <a:t>CRUSH</a:t>
          </a:r>
          <a:endParaRPr lang="zh-CN" altLang="en-US" dirty="0"/>
        </a:p>
      </dgm:t>
    </dgm:pt>
    <dgm:pt modelId="{972CBD30-673D-8342-8165-23FAF2EC1D3F}" type="parTrans" cxnId="{297E8579-AA06-9848-9E85-F8FBE9D10379}">
      <dgm:prSet/>
      <dgm:spPr/>
      <dgm:t>
        <a:bodyPr/>
        <a:lstStyle/>
        <a:p>
          <a:endParaRPr lang="zh-CN" altLang="en-US"/>
        </a:p>
      </dgm:t>
    </dgm:pt>
    <dgm:pt modelId="{507D64E7-3D8A-0B42-A6C6-84BD814FA735}" type="sibTrans" cxnId="{297E8579-AA06-9848-9E85-F8FBE9D10379}">
      <dgm:prSet/>
      <dgm:spPr/>
      <dgm:t>
        <a:bodyPr/>
        <a:lstStyle/>
        <a:p>
          <a:endParaRPr lang="zh-CN" altLang="en-US"/>
        </a:p>
      </dgm:t>
    </dgm:pt>
    <dgm:pt modelId="{6F259571-ED6B-9547-AA00-159823626FDC}">
      <dgm:prSet phldrT="[文本]"/>
      <dgm:spPr/>
      <dgm:t>
        <a:bodyPr/>
        <a:lstStyle/>
        <a:p>
          <a:r>
            <a:rPr lang="en-US" altLang="zh-CN" dirty="0" smtClean="0"/>
            <a:t>Cluster state</a:t>
          </a:r>
          <a:endParaRPr lang="zh-CN" altLang="en-US" dirty="0"/>
        </a:p>
      </dgm:t>
    </dgm:pt>
    <dgm:pt modelId="{3D4596A5-5C97-084E-9774-E7351ECAF9B3}" type="parTrans" cxnId="{B3C434EC-8FD3-FF46-91BD-5F40A5A6DEE1}">
      <dgm:prSet/>
      <dgm:spPr/>
      <dgm:t>
        <a:bodyPr/>
        <a:lstStyle/>
        <a:p>
          <a:endParaRPr lang="zh-CN" altLang="en-US"/>
        </a:p>
      </dgm:t>
    </dgm:pt>
    <dgm:pt modelId="{00BA8320-E8E2-974E-A2FD-7338611141B7}" type="sibTrans" cxnId="{B3C434EC-8FD3-FF46-91BD-5F40A5A6DEE1}">
      <dgm:prSet/>
      <dgm:spPr/>
      <dgm:t>
        <a:bodyPr/>
        <a:lstStyle/>
        <a:p>
          <a:endParaRPr lang="zh-CN" altLang="en-US"/>
        </a:p>
      </dgm:t>
    </dgm:pt>
    <dgm:pt modelId="{F7F6973E-2FD3-0740-A25B-27AC91B4FAB8}">
      <dgm:prSet phldrT="[文本]"/>
      <dgm:spPr/>
      <dgm:t>
        <a:bodyPr/>
        <a:lstStyle/>
        <a:p>
          <a:r>
            <a:rPr lang="en-US" altLang="zh-CN" dirty="0" smtClean="0"/>
            <a:t>Rule</a:t>
          </a:r>
          <a:endParaRPr lang="zh-CN" altLang="en-US" dirty="0"/>
        </a:p>
      </dgm:t>
    </dgm:pt>
    <dgm:pt modelId="{D4D81BC6-ECA0-4042-A5B3-D23A42D5091D}" type="parTrans" cxnId="{9EBA8470-B0AE-7B4D-99D1-D65ABE469FE6}">
      <dgm:prSet/>
      <dgm:spPr/>
      <dgm:t>
        <a:bodyPr/>
        <a:lstStyle/>
        <a:p>
          <a:endParaRPr lang="zh-CN" altLang="en-US"/>
        </a:p>
      </dgm:t>
    </dgm:pt>
    <dgm:pt modelId="{44E769CB-4C54-EE48-A971-06C9EAA95A9F}" type="sibTrans" cxnId="{9EBA8470-B0AE-7B4D-99D1-D65ABE469FE6}">
      <dgm:prSet/>
      <dgm:spPr/>
      <dgm:t>
        <a:bodyPr/>
        <a:lstStyle/>
        <a:p>
          <a:endParaRPr lang="zh-CN" altLang="en-US"/>
        </a:p>
      </dgm:t>
    </dgm:pt>
    <dgm:pt modelId="{06D95A42-0A3F-754F-9FFF-701864CDEA4E}">
      <dgm:prSet phldrT="[文本]"/>
      <dgm:spPr/>
      <dgm:t>
        <a:bodyPr/>
        <a:lstStyle/>
        <a:p>
          <a:r>
            <a:rPr lang="en-US" altLang="zh-CN" dirty="0" smtClean="0"/>
            <a:t>OSD</a:t>
          </a:r>
          <a:endParaRPr lang="zh-CN" altLang="en-US" dirty="0"/>
        </a:p>
      </dgm:t>
    </dgm:pt>
    <dgm:pt modelId="{2463583B-33BF-7842-8B8C-AF214D9E0A31}" type="parTrans" cxnId="{F4AE0EEC-DB4A-7B43-AABD-1EF1B2B66ED7}">
      <dgm:prSet/>
      <dgm:spPr/>
      <dgm:t>
        <a:bodyPr/>
        <a:lstStyle/>
        <a:p>
          <a:endParaRPr lang="zh-CN" altLang="en-US"/>
        </a:p>
      </dgm:t>
    </dgm:pt>
    <dgm:pt modelId="{AD2AEE54-2D20-C94E-B2A9-94EFBCBFFBD4}" type="sibTrans" cxnId="{F4AE0EEC-DB4A-7B43-AABD-1EF1B2B66ED7}">
      <dgm:prSet/>
      <dgm:spPr/>
      <dgm:t>
        <a:bodyPr/>
        <a:lstStyle/>
        <a:p>
          <a:endParaRPr lang="zh-CN" altLang="en-US"/>
        </a:p>
      </dgm:t>
    </dgm:pt>
    <dgm:pt modelId="{4B186197-6BE4-CF48-A8DB-FD8145D3B8C7}">
      <dgm:prSet phldrT="[文本]"/>
      <dgm:spPr/>
      <dgm:t>
        <a:bodyPr/>
        <a:lstStyle/>
        <a:p>
          <a:r>
            <a:rPr lang="en-US" altLang="zh-CN" dirty="0" smtClean="0"/>
            <a:t>Peer OSD</a:t>
          </a:r>
          <a:endParaRPr lang="zh-CN" altLang="en-US" dirty="0"/>
        </a:p>
      </dgm:t>
    </dgm:pt>
    <dgm:pt modelId="{9E5B8513-827F-9E41-B5C2-49BCC9D11A12}" type="parTrans" cxnId="{D6A136D9-D00C-274B-900E-A01469B630D2}">
      <dgm:prSet/>
      <dgm:spPr/>
      <dgm:t>
        <a:bodyPr/>
        <a:lstStyle/>
        <a:p>
          <a:endParaRPr lang="zh-CN" altLang="en-US"/>
        </a:p>
      </dgm:t>
    </dgm:pt>
    <dgm:pt modelId="{3D8A83E5-5B76-774F-A65A-443423F25230}" type="sibTrans" cxnId="{D6A136D9-D00C-274B-900E-A01469B630D2}">
      <dgm:prSet/>
      <dgm:spPr/>
      <dgm:t>
        <a:bodyPr/>
        <a:lstStyle/>
        <a:p>
          <a:endParaRPr lang="zh-CN" altLang="en-US"/>
        </a:p>
      </dgm:t>
    </dgm:pt>
    <dgm:pt modelId="{759DC4F8-E466-034D-A0F2-47367D7C0666}">
      <dgm:prSet phldrT="[文本]"/>
      <dgm:spPr/>
      <dgm:t>
        <a:bodyPr/>
        <a:lstStyle/>
        <a:p>
          <a:r>
            <a:rPr lang="en-US" altLang="zh-CN" dirty="0" smtClean="0"/>
            <a:t>Local Disk</a:t>
          </a:r>
          <a:endParaRPr lang="zh-CN" altLang="en-US" dirty="0"/>
        </a:p>
      </dgm:t>
    </dgm:pt>
    <dgm:pt modelId="{45D87FB5-8B99-B44B-A3FC-919711D6CF9F}" type="parTrans" cxnId="{6AD08C37-CE4E-D546-89AE-6E0F68476961}">
      <dgm:prSet/>
      <dgm:spPr/>
      <dgm:t>
        <a:bodyPr/>
        <a:lstStyle/>
        <a:p>
          <a:endParaRPr lang="zh-CN" altLang="en-US"/>
        </a:p>
      </dgm:t>
    </dgm:pt>
    <dgm:pt modelId="{372BBB79-61CC-044D-B167-B3384E8FF1E3}" type="sibTrans" cxnId="{6AD08C37-CE4E-D546-89AE-6E0F68476961}">
      <dgm:prSet/>
      <dgm:spPr/>
      <dgm:t>
        <a:bodyPr/>
        <a:lstStyle/>
        <a:p>
          <a:endParaRPr lang="zh-CN" altLang="en-US"/>
        </a:p>
      </dgm:t>
    </dgm:pt>
    <dgm:pt modelId="{DBADDDCF-2226-6846-BCED-A64C351C768C}" type="pres">
      <dgm:prSet presAssocID="{E0225298-1DFF-4B4A-84E3-24158E7C689E}" presName="theList" presStyleCnt="0">
        <dgm:presLayoutVars>
          <dgm:dir/>
          <dgm:animLvl val="lvl"/>
          <dgm:resizeHandles val="exact"/>
        </dgm:presLayoutVars>
      </dgm:prSet>
      <dgm:spPr/>
      <dgm:t>
        <a:bodyPr/>
        <a:lstStyle/>
        <a:p>
          <a:endParaRPr lang="zh-CN" altLang="en-US"/>
        </a:p>
      </dgm:t>
    </dgm:pt>
    <dgm:pt modelId="{5171BF0A-8555-A941-A2A1-06F7DEDF77DE}" type="pres">
      <dgm:prSet presAssocID="{6A0F004B-CAE7-C54E-89B6-10D1203805C8}" presName="compNode" presStyleCnt="0"/>
      <dgm:spPr/>
    </dgm:pt>
    <dgm:pt modelId="{9144D069-EA41-704C-B8AB-C156E3701EF2}" type="pres">
      <dgm:prSet presAssocID="{6A0F004B-CAE7-C54E-89B6-10D1203805C8}" presName="noGeometry" presStyleCnt="0"/>
      <dgm:spPr/>
    </dgm:pt>
    <dgm:pt modelId="{25E1CE1E-8B19-E241-A277-1D2217EF089B}" type="pres">
      <dgm:prSet presAssocID="{6A0F004B-CAE7-C54E-89B6-10D1203805C8}" presName="childTextVisible" presStyleLbl="bgAccFollowNode1" presStyleIdx="0" presStyleCnt="3">
        <dgm:presLayoutVars>
          <dgm:bulletEnabled val="1"/>
        </dgm:presLayoutVars>
      </dgm:prSet>
      <dgm:spPr/>
      <dgm:t>
        <a:bodyPr/>
        <a:lstStyle/>
        <a:p>
          <a:endParaRPr lang="zh-CN" altLang="en-US"/>
        </a:p>
      </dgm:t>
    </dgm:pt>
    <dgm:pt modelId="{3C9A21E7-7293-2549-8EAF-BD32702D5C0D}" type="pres">
      <dgm:prSet presAssocID="{6A0F004B-CAE7-C54E-89B6-10D1203805C8}" presName="childTextHidden" presStyleLbl="bgAccFollowNode1" presStyleIdx="0" presStyleCnt="3"/>
      <dgm:spPr/>
      <dgm:t>
        <a:bodyPr/>
        <a:lstStyle/>
        <a:p>
          <a:endParaRPr lang="zh-CN" altLang="en-US"/>
        </a:p>
      </dgm:t>
    </dgm:pt>
    <dgm:pt modelId="{140E1DF1-4851-1A4F-9003-FD56FFF1B013}" type="pres">
      <dgm:prSet presAssocID="{6A0F004B-CAE7-C54E-89B6-10D1203805C8}" presName="parentText" presStyleLbl="node1" presStyleIdx="0" presStyleCnt="3">
        <dgm:presLayoutVars>
          <dgm:chMax val="1"/>
          <dgm:bulletEnabled val="1"/>
        </dgm:presLayoutVars>
      </dgm:prSet>
      <dgm:spPr/>
      <dgm:t>
        <a:bodyPr/>
        <a:lstStyle/>
        <a:p>
          <a:endParaRPr lang="zh-CN" altLang="en-US"/>
        </a:p>
      </dgm:t>
    </dgm:pt>
    <dgm:pt modelId="{405ED52A-685F-EC47-8007-0DF9BC22179F}" type="pres">
      <dgm:prSet presAssocID="{6A0F004B-CAE7-C54E-89B6-10D1203805C8}" presName="aSpace" presStyleCnt="0"/>
      <dgm:spPr/>
    </dgm:pt>
    <dgm:pt modelId="{9937B868-5C47-0248-96D0-FEDD8791B6E3}" type="pres">
      <dgm:prSet presAssocID="{9A32F89F-C50F-6748-9AD4-F40B799D36B3}" presName="compNode" presStyleCnt="0"/>
      <dgm:spPr/>
    </dgm:pt>
    <dgm:pt modelId="{D3BC96E3-6597-0048-A97C-E9236519A64B}" type="pres">
      <dgm:prSet presAssocID="{9A32F89F-C50F-6748-9AD4-F40B799D36B3}" presName="noGeometry" presStyleCnt="0"/>
      <dgm:spPr/>
    </dgm:pt>
    <dgm:pt modelId="{BDC8F201-0822-DD43-8999-57CBE1024A97}" type="pres">
      <dgm:prSet presAssocID="{9A32F89F-C50F-6748-9AD4-F40B799D36B3}" presName="childTextVisible" presStyleLbl="bgAccFollowNode1" presStyleIdx="1" presStyleCnt="3">
        <dgm:presLayoutVars>
          <dgm:bulletEnabled val="1"/>
        </dgm:presLayoutVars>
      </dgm:prSet>
      <dgm:spPr/>
      <dgm:t>
        <a:bodyPr/>
        <a:lstStyle/>
        <a:p>
          <a:endParaRPr lang="zh-CN" altLang="en-US"/>
        </a:p>
      </dgm:t>
    </dgm:pt>
    <dgm:pt modelId="{95810450-AA04-4449-9F66-0757F91A3852}" type="pres">
      <dgm:prSet presAssocID="{9A32F89F-C50F-6748-9AD4-F40B799D36B3}" presName="childTextHidden" presStyleLbl="bgAccFollowNode1" presStyleIdx="1" presStyleCnt="3"/>
      <dgm:spPr/>
      <dgm:t>
        <a:bodyPr/>
        <a:lstStyle/>
        <a:p>
          <a:endParaRPr lang="zh-CN" altLang="en-US"/>
        </a:p>
      </dgm:t>
    </dgm:pt>
    <dgm:pt modelId="{C81D043F-82CD-E84F-802C-84C4FE0B007A}" type="pres">
      <dgm:prSet presAssocID="{9A32F89F-C50F-6748-9AD4-F40B799D36B3}" presName="parentText" presStyleLbl="node1" presStyleIdx="1" presStyleCnt="3">
        <dgm:presLayoutVars>
          <dgm:chMax val="1"/>
          <dgm:bulletEnabled val="1"/>
        </dgm:presLayoutVars>
      </dgm:prSet>
      <dgm:spPr/>
      <dgm:t>
        <a:bodyPr/>
        <a:lstStyle/>
        <a:p>
          <a:endParaRPr lang="zh-CN" altLang="en-US"/>
        </a:p>
      </dgm:t>
    </dgm:pt>
    <dgm:pt modelId="{1D22B0C5-6ED9-6B41-987E-D70C3A34DD0F}" type="pres">
      <dgm:prSet presAssocID="{9A32F89F-C50F-6748-9AD4-F40B799D36B3}" presName="aSpace" presStyleCnt="0"/>
      <dgm:spPr/>
    </dgm:pt>
    <dgm:pt modelId="{701D929E-A110-6B49-BE97-54D5D3E76A2E}" type="pres">
      <dgm:prSet presAssocID="{06D95A42-0A3F-754F-9FFF-701864CDEA4E}" presName="compNode" presStyleCnt="0"/>
      <dgm:spPr/>
    </dgm:pt>
    <dgm:pt modelId="{0B0AC2DF-2336-E945-88EF-45E84260EFB9}" type="pres">
      <dgm:prSet presAssocID="{06D95A42-0A3F-754F-9FFF-701864CDEA4E}" presName="noGeometry" presStyleCnt="0"/>
      <dgm:spPr/>
    </dgm:pt>
    <dgm:pt modelId="{E92783A6-A1A6-C247-9CFE-AAB98AFFB3D4}" type="pres">
      <dgm:prSet presAssocID="{06D95A42-0A3F-754F-9FFF-701864CDEA4E}" presName="childTextVisible" presStyleLbl="bgAccFollowNode1" presStyleIdx="2" presStyleCnt="3">
        <dgm:presLayoutVars>
          <dgm:bulletEnabled val="1"/>
        </dgm:presLayoutVars>
      </dgm:prSet>
      <dgm:spPr/>
      <dgm:t>
        <a:bodyPr/>
        <a:lstStyle/>
        <a:p>
          <a:endParaRPr lang="zh-CN" altLang="en-US"/>
        </a:p>
      </dgm:t>
    </dgm:pt>
    <dgm:pt modelId="{10015E5B-4898-CB46-BB68-6DA760465941}" type="pres">
      <dgm:prSet presAssocID="{06D95A42-0A3F-754F-9FFF-701864CDEA4E}" presName="childTextHidden" presStyleLbl="bgAccFollowNode1" presStyleIdx="2" presStyleCnt="3"/>
      <dgm:spPr/>
      <dgm:t>
        <a:bodyPr/>
        <a:lstStyle/>
        <a:p>
          <a:endParaRPr lang="zh-CN" altLang="en-US"/>
        </a:p>
      </dgm:t>
    </dgm:pt>
    <dgm:pt modelId="{B0EB2410-E968-4746-8317-F0BEAF16D36E}" type="pres">
      <dgm:prSet presAssocID="{06D95A42-0A3F-754F-9FFF-701864CDEA4E}" presName="parentText" presStyleLbl="node1" presStyleIdx="2" presStyleCnt="3">
        <dgm:presLayoutVars>
          <dgm:chMax val="1"/>
          <dgm:bulletEnabled val="1"/>
        </dgm:presLayoutVars>
      </dgm:prSet>
      <dgm:spPr/>
      <dgm:t>
        <a:bodyPr/>
        <a:lstStyle/>
        <a:p>
          <a:endParaRPr lang="zh-CN" altLang="en-US"/>
        </a:p>
      </dgm:t>
    </dgm:pt>
  </dgm:ptLst>
  <dgm:cxnLst>
    <dgm:cxn modelId="{B3C434EC-8FD3-FF46-91BD-5F40A5A6DEE1}" srcId="{9A32F89F-C50F-6748-9AD4-F40B799D36B3}" destId="{6F259571-ED6B-9547-AA00-159823626FDC}" srcOrd="0" destOrd="0" parTransId="{3D4596A5-5C97-084E-9774-E7351ECAF9B3}" sibTransId="{00BA8320-E8E2-974E-A2FD-7338611141B7}"/>
    <dgm:cxn modelId="{D34461C3-0A2E-A043-A7E5-B72907B50197}" srcId="{E0225298-1DFF-4B4A-84E3-24158E7C689E}" destId="{6A0F004B-CAE7-C54E-89B6-10D1203805C8}" srcOrd="0" destOrd="0" parTransId="{22F6EFF9-51F1-3F46-9687-74E5D2BAFD9A}" sibTransId="{66B6D792-0E1D-7E4E-A28D-1619ECD4619E}"/>
    <dgm:cxn modelId="{D5943797-AED1-2B43-BC8E-D275ADF6CEA2}" type="presOf" srcId="{4B186197-6BE4-CF48-A8DB-FD8145D3B8C7}" destId="{10015E5B-4898-CB46-BB68-6DA760465941}" srcOrd="1" destOrd="0" presId="urn:microsoft.com/office/officeart/2005/8/layout/hProcess6"/>
    <dgm:cxn modelId="{39092546-6925-BA4E-AEED-D9CC47AF83EF}" type="presOf" srcId="{35FBD1CD-542A-A944-96A5-8A6A259651F4}" destId="{3C9A21E7-7293-2549-8EAF-BD32702D5C0D}" srcOrd="1" destOrd="0" presId="urn:microsoft.com/office/officeart/2005/8/layout/hProcess6"/>
    <dgm:cxn modelId="{32DF05AA-9AE4-EE44-B4C5-3ACEEC3468D8}" type="presOf" srcId="{6F259571-ED6B-9547-AA00-159823626FDC}" destId="{95810450-AA04-4449-9F66-0757F91A3852}" srcOrd="1" destOrd="0" presId="urn:microsoft.com/office/officeart/2005/8/layout/hProcess6"/>
    <dgm:cxn modelId="{6219ACB2-6EDD-E549-ADC5-E64D0AD397A0}" type="presOf" srcId="{759DC4F8-E466-034D-A0F2-47367D7C0666}" destId="{E92783A6-A1A6-C247-9CFE-AAB98AFFB3D4}" srcOrd="0" destOrd="1" presId="urn:microsoft.com/office/officeart/2005/8/layout/hProcess6"/>
    <dgm:cxn modelId="{1ED565A0-2401-2946-B0D3-5E56192DFC49}" type="presOf" srcId="{F7F6973E-2FD3-0740-A25B-27AC91B4FAB8}" destId="{95810450-AA04-4449-9F66-0757F91A3852}" srcOrd="1" destOrd="1" presId="urn:microsoft.com/office/officeart/2005/8/layout/hProcess6"/>
    <dgm:cxn modelId="{BC1BA15F-EAF4-6544-9C9F-561DB7C8C8BF}" srcId="{6A0F004B-CAE7-C54E-89B6-10D1203805C8}" destId="{35FBD1CD-542A-A944-96A5-8A6A259651F4}" srcOrd="0" destOrd="0" parTransId="{39B7DC89-C286-3949-AF67-DF1BC4EC9E3F}" sibTransId="{F77F3822-BA21-6842-9864-8FD6B157B70E}"/>
    <dgm:cxn modelId="{6C2EB063-C6FF-4343-91D1-2D9ED6F33DAD}" type="presOf" srcId="{759DC4F8-E466-034D-A0F2-47367D7C0666}" destId="{10015E5B-4898-CB46-BB68-6DA760465941}" srcOrd="1" destOrd="1" presId="urn:microsoft.com/office/officeart/2005/8/layout/hProcess6"/>
    <dgm:cxn modelId="{5BE8EE21-CC5C-9940-9374-0EC1B6146E3D}" type="presOf" srcId="{F7F6973E-2FD3-0740-A25B-27AC91B4FAB8}" destId="{BDC8F201-0822-DD43-8999-57CBE1024A97}" srcOrd="0" destOrd="1" presId="urn:microsoft.com/office/officeart/2005/8/layout/hProcess6"/>
    <dgm:cxn modelId="{E6320EDD-0D56-E64E-9D4B-6EB578CC20AD}" type="presOf" srcId="{9A32F89F-C50F-6748-9AD4-F40B799D36B3}" destId="{C81D043F-82CD-E84F-802C-84C4FE0B007A}" srcOrd="0" destOrd="0" presId="urn:microsoft.com/office/officeart/2005/8/layout/hProcess6"/>
    <dgm:cxn modelId="{9EBA8470-B0AE-7B4D-99D1-D65ABE469FE6}" srcId="{9A32F89F-C50F-6748-9AD4-F40B799D36B3}" destId="{F7F6973E-2FD3-0740-A25B-27AC91B4FAB8}" srcOrd="1" destOrd="0" parTransId="{D4D81BC6-ECA0-4042-A5B3-D23A42D5091D}" sibTransId="{44E769CB-4C54-EE48-A971-06C9EAA95A9F}"/>
    <dgm:cxn modelId="{30CD8741-433F-E94D-B7D4-B25EB6D7535A}" type="presOf" srcId="{6A0F004B-CAE7-C54E-89B6-10D1203805C8}" destId="{140E1DF1-4851-1A4F-9003-FD56FFF1B013}" srcOrd="0" destOrd="0" presId="urn:microsoft.com/office/officeart/2005/8/layout/hProcess6"/>
    <dgm:cxn modelId="{6AD08C37-CE4E-D546-89AE-6E0F68476961}" srcId="{06D95A42-0A3F-754F-9FFF-701864CDEA4E}" destId="{759DC4F8-E466-034D-A0F2-47367D7C0666}" srcOrd="1" destOrd="0" parTransId="{45D87FB5-8B99-B44B-A3FC-919711D6CF9F}" sibTransId="{372BBB79-61CC-044D-B167-B3384E8FF1E3}"/>
    <dgm:cxn modelId="{7FD9A166-3291-A04E-AE33-38E1EC74EE5B}" srcId="{6A0F004B-CAE7-C54E-89B6-10D1203805C8}" destId="{DF49BC21-3412-1448-889B-FF9D31AD037E}" srcOrd="1" destOrd="0" parTransId="{BE6FC253-E07D-5A40-AA7C-5842DC1B6CE0}" sibTransId="{77DC25B6-24EB-DD4E-8E7E-024DC28F3271}"/>
    <dgm:cxn modelId="{B7D76A98-74EE-B448-8E46-2405CC17CE28}" type="presOf" srcId="{4B186197-6BE4-CF48-A8DB-FD8145D3B8C7}" destId="{E92783A6-A1A6-C247-9CFE-AAB98AFFB3D4}" srcOrd="0" destOrd="0" presId="urn:microsoft.com/office/officeart/2005/8/layout/hProcess6"/>
    <dgm:cxn modelId="{8EDF89C7-8E9C-3D40-9FED-BA28D3AA8E94}" type="presOf" srcId="{DF49BC21-3412-1448-889B-FF9D31AD037E}" destId="{25E1CE1E-8B19-E241-A277-1D2217EF089B}" srcOrd="0" destOrd="1" presId="urn:microsoft.com/office/officeart/2005/8/layout/hProcess6"/>
    <dgm:cxn modelId="{F4AE0EEC-DB4A-7B43-AABD-1EF1B2B66ED7}" srcId="{E0225298-1DFF-4B4A-84E3-24158E7C689E}" destId="{06D95A42-0A3F-754F-9FFF-701864CDEA4E}" srcOrd="2" destOrd="0" parTransId="{2463583B-33BF-7842-8B8C-AF214D9E0A31}" sibTransId="{AD2AEE54-2D20-C94E-B2A9-94EFBCBFFBD4}"/>
    <dgm:cxn modelId="{2DDF4845-3370-1242-A57F-FE356950CDCC}" type="presOf" srcId="{06D95A42-0A3F-754F-9FFF-701864CDEA4E}" destId="{B0EB2410-E968-4746-8317-F0BEAF16D36E}" srcOrd="0" destOrd="0" presId="urn:microsoft.com/office/officeart/2005/8/layout/hProcess6"/>
    <dgm:cxn modelId="{D6A136D9-D00C-274B-900E-A01469B630D2}" srcId="{06D95A42-0A3F-754F-9FFF-701864CDEA4E}" destId="{4B186197-6BE4-CF48-A8DB-FD8145D3B8C7}" srcOrd="0" destOrd="0" parTransId="{9E5B8513-827F-9E41-B5C2-49BCC9D11A12}" sibTransId="{3D8A83E5-5B76-774F-A65A-443423F25230}"/>
    <dgm:cxn modelId="{297E8579-AA06-9848-9E85-F8FBE9D10379}" srcId="{E0225298-1DFF-4B4A-84E3-24158E7C689E}" destId="{9A32F89F-C50F-6748-9AD4-F40B799D36B3}" srcOrd="1" destOrd="0" parTransId="{972CBD30-673D-8342-8165-23FAF2EC1D3F}" sibTransId="{507D64E7-3D8A-0B42-A6C6-84BD814FA735}"/>
    <dgm:cxn modelId="{40B3ACD7-79B2-074C-B95F-3AC7DE07FE12}" type="presOf" srcId="{E0225298-1DFF-4B4A-84E3-24158E7C689E}" destId="{DBADDDCF-2226-6846-BCED-A64C351C768C}" srcOrd="0" destOrd="0" presId="urn:microsoft.com/office/officeart/2005/8/layout/hProcess6"/>
    <dgm:cxn modelId="{1F71002F-8E75-6C40-AC3A-A54FC536F820}" type="presOf" srcId="{35FBD1CD-542A-A944-96A5-8A6A259651F4}" destId="{25E1CE1E-8B19-E241-A277-1D2217EF089B}" srcOrd="0" destOrd="0" presId="urn:microsoft.com/office/officeart/2005/8/layout/hProcess6"/>
    <dgm:cxn modelId="{3006B196-3AE3-1E47-AC87-26D79F4A4E36}" type="presOf" srcId="{DF49BC21-3412-1448-889B-FF9D31AD037E}" destId="{3C9A21E7-7293-2549-8EAF-BD32702D5C0D}" srcOrd="1" destOrd="1" presId="urn:microsoft.com/office/officeart/2005/8/layout/hProcess6"/>
    <dgm:cxn modelId="{BE2C9835-D564-DE4B-9C8A-9740F1B40879}" type="presOf" srcId="{6F259571-ED6B-9547-AA00-159823626FDC}" destId="{BDC8F201-0822-DD43-8999-57CBE1024A97}" srcOrd="0" destOrd="0" presId="urn:microsoft.com/office/officeart/2005/8/layout/hProcess6"/>
    <dgm:cxn modelId="{4D237F99-189F-AE48-896E-4B1A7E74BC0D}" type="presParOf" srcId="{DBADDDCF-2226-6846-BCED-A64C351C768C}" destId="{5171BF0A-8555-A941-A2A1-06F7DEDF77DE}" srcOrd="0" destOrd="0" presId="urn:microsoft.com/office/officeart/2005/8/layout/hProcess6"/>
    <dgm:cxn modelId="{B5924AD5-621B-894D-8A51-C92CF709211D}" type="presParOf" srcId="{5171BF0A-8555-A941-A2A1-06F7DEDF77DE}" destId="{9144D069-EA41-704C-B8AB-C156E3701EF2}" srcOrd="0" destOrd="0" presId="urn:microsoft.com/office/officeart/2005/8/layout/hProcess6"/>
    <dgm:cxn modelId="{377C5C00-9E03-E840-8B92-E5B09F2DA483}" type="presParOf" srcId="{5171BF0A-8555-A941-A2A1-06F7DEDF77DE}" destId="{25E1CE1E-8B19-E241-A277-1D2217EF089B}" srcOrd="1" destOrd="0" presId="urn:microsoft.com/office/officeart/2005/8/layout/hProcess6"/>
    <dgm:cxn modelId="{5806A8FE-1DCE-FA41-8CE1-4C17BD06D6E0}" type="presParOf" srcId="{5171BF0A-8555-A941-A2A1-06F7DEDF77DE}" destId="{3C9A21E7-7293-2549-8EAF-BD32702D5C0D}" srcOrd="2" destOrd="0" presId="urn:microsoft.com/office/officeart/2005/8/layout/hProcess6"/>
    <dgm:cxn modelId="{8D07346A-4E4A-D741-A1C2-A2F30C1373C4}" type="presParOf" srcId="{5171BF0A-8555-A941-A2A1-06F7DEDF77DE}" destId="{140E1DF1-4851-1A4F-9003-FD56FFF1B013}" srcOrd="3" destOrd="0" presId="urn:microsoft.com/office/officeart/2005/8/layout/hProcess6"/>
    <dgm:cxn modelId="{7B88A44C-9A71-9D44-B68C-230C3DA973D1}" type="presParOf" srcId="{DBADDDCF-2226-6846-BCED-A64C351C768C}" destId="{405ED52A-685F-EC47-8007-0DF9BC22179F}" srcOrd="1" destOrd="0" presId="urn:microsoft.com/office/officeart/2005/8/layout/hProcess6"/>
    <dgm:cxn modelId="{138A5BCA-65FB-2045-AD69-4C1FC060B13A}" type="presParOf" srcId="{DBADDDCF-2226-6846-BCED-A64C351C768C}" destId="{9937B868-5C47-0248-96D0-FEDD8791B6E3}" srcOrd="2" destOrd="0" presId="urn:microsoft.com/office/officeart/2005/8/layout/hProcess6"/>
    <dgm:cxn modelId="{476B9935-EC42-E843-B10D-E86A95312AE4}" type="presParOf" srcId="{9937B868-5C47-0248-96D0-FEDD8791B6E3}" destId="{D3BC96E3-6597-0048-A97C-E9236519A64B}" srcOrd="0" destOrd="0" presId="urn:microsoft.com/office/officeart/2005/8/layout/hProcess6"/>
    <dgm:cxn modelId="{D2E431A3-AAED-A24E-BBF5-A4B0D453C505}" type="presParOf" srcId="{9937B868-5C47-0248-96D0-FEDD8791B6E3}" destId="{BDC8F201-0822-DD43-8999-57CBE1024A97}" srcOrd="1" destOrd="0" presId="urn:microsoft.com/office/officeart/2005/8/layout/hProcess6"/>
    <dgm:cxn modelId="{E2327B4D-7332-B04F-A0B3-E6A144A01BB5}" type="presParOf" srcId="{9937B868-5C47-0248-96D0-FEDD8791B6E3}" destId="{95810450-AA04-4449-9F66-0757F91A3852}" srcOrd="2" destOrd="0" presId="urn:microsoft.com/office/officeart/2005/8/layout/hProcess6"/>
    <dgm:cxn modelId="{16F327C2-A1A3-C041-9202-A99639B1F863}" type="presParOf" srcId="{9937B868-5C47-0248-96D0-FEDD8791B6E3}" destId="{C81D043F-82CD-E84F-802C-84C4FE0B007A}" srcOrd="3" destOrd="0" presId="urn:microsoft.com/office/officeart/2005/8/layout/hProcess6"/>
    <dgm:cxn modelId="{1817444E-F561-944F-8CA5-8B80C3B3CC81}" type="presParOf" srcId="{DBADDDCF-2226-6846-BCED-A64C351C768C}" destId="{1D22B0C5-6ED9-6B41-987E-D70C3A34DD0F}" srcOrd="3" destOrd="0" presId="urn:microsoft.com/office/officeart/2005/8/layout/hProcess6"/>
    <dgm:cxn modelId="{A2BDAA0F-40C9-A24D-9D28-AD0E20DAE4B0}" type="presParOf" srcId="{DBADDDCF-2226-6846-BCED-A64C351C768C}" destId="{701D929E-A110-6B49-BE97-54D5D3E76A2E}" srcOrd="4" destOrd="0" presId="urn:microsoft.com/office/officeart/2005/8/layout/hProcess6"/>
    <dgm:cxn modelId="{01868CB3-97CD-E044-8DE9-AF7F267A0A2D}" type="presParOf" srcId="{701D929E-A110-6B49-BE97-54D5D3E76A2E}" destId="{0B0AC2DF-2336-E945-88EF-45E84260EFB9}" srcOrd="0" destOrd="0" presId="urn:microsoft.com/office/officeart/2005/8/layout/hProcess6"/>
    <dgm:cxn modelId="{74C7A506-9C79-8D40-8C84-DCD190CABCF4}" type="presParOf" srcId="{701D929E-A110-6B49-BE97-54D5D3E76A2E}" destId="{E92783A6-A1A6-C247-9CFE-AAB98AFFB3D4}" srcOrd="1" destOrd="0" presId="urn:microsoft.com/office/officeart/2005/8/layout/hProcess6"/>
    <dgm:cxn modelId="{A424817B-3A61-294A-B6D7-3BEF97D71F9C}" type="presParOf" srcId="{701D929E-A110-6B49-BE97-54D5D3E76A2E}" destId="{10015E5B-4898-CB46-BB68-6DA760465941}" srcOrd="2" destOrd="0" presId="urn:microsoft.com/office/officeart/2005/8/layout/hProcess6"/>
    <dgm:cxn modelId="{1960B60B-484D-1848-ABAB-B7F535DD1C99}" type="presParOf" srcId="{701D929E-A110-6B49-BE97-54D5D3E76A2E}" destId="{B0EB2410-E968-4746-8317-F0BEAF16D36E}"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718A4E-4F40-3C45-867F-3493FEDC356B}" type="doc">
      <dgm:prSet loTypeId="urn:microsoft.com/office/officeart/2005/8/layout/cycle5" loCatId="" qsTypeId="urn:microsoft.com/office/officeart/2005/8/quickstyle/simple4" qsCatId="simple" csTypeId="urn:microsoft.com/office/officeart/2005/8/colors/colorful1" csCatId="colorful" phldr="1"/>
      <dgm:spPr/>
      <dgm:t>
        <a:bodyPr/>
        <a:lstStyle/>
        <a:p>
          <a:endParaRPr lang="zh-CN" altLang="en-US"/>
        </a:p>
      </dgm:t>
    </dgm:pt>
    <dgm:pt modelId="{2D7E6FF9-A5CB-CF40-8DCF-52CA2D9AB3AA}">
      <dgm:prSet phldrT="[文本]"/>
      <dgm:spPr/>
      <dgm:t>
        <a:bodyPr/>
        <a:lstStyle/>
        <a:p>
          <a:r>
            <a:rPr lang="en-US" altLang="zh-CN" dirty="0" smtClean="0"/>
            <a:t>Upstream Repo</a:t>
          </a:r>
          <a:endParaRPr lang="zh-CN" altLang="en-US" dirty="0"/>
        </a:p>
      </dgm:t>
    </dgm:pt>
    <dgm:pt modelId="{7A34EAC8-AEBF-7747-98AE-60C0DC7441F2}" type="parTrans" cxnId="{A411B385-0781-1D45-847D-EC745D6CB67C}">
      <dgm:prSet/>
      <dgm:spPr/>
      <dgm:t>
        <a:bodyPr/>
        <a:lstStyle/>
        <a:p>
          <a:endParaRPr lang="zh-CN" altLang="en-US"/>
        </a:p>
      </dgm:t>
    </dgm:pt>
    <dgm:pt modelId="{D34668B4-A0A5-0945-A89E-40998155CA0F}" type="sibTrans" cxnId="{A411B385-0781-1D45-847D-EC745D6CB67C}">
      <dgm:prSet/>
      <dgm:spPr/>
      <dgm:t>
        <a:bodyPr/>
        <a:lstStyle/>
        <a:p>
          <a:endParaRPr lang="zh-CN" altLang="en-US"/>
        </a:p>
      </dgm:t>
    </dgm:pt>
    <dgm:pt modelId="{4C62513A-D0CF-7440-ACC8-B30A5911C020}">
      <dgm:prSet phldrT="[文本]"/>
      <dgm:spPr/>
      <dgm:t>
        <a:bodyPr/>
        <a:lstStyle/>
        <a:p>
          <a:r>
            <a:rPr lang="en-US" altLang="zh-CN" dirty="0" err="1" smtClean="0"/>
            <a:t>openSUSE</a:t>
          </a:r>
          <a:r>
            <a:rPr lang="en-US" altLang="zh-CN" dirty="0" smtClean="0"/>
            <a:t> Build Service</a:t>
          </a:r>
          <a:endParaRPr lang="zh-CN" altLang="en-US" dirty="0"/>
        </a:p>
      </dgm:t>
    </dgm:pt>
    <dgm:pt modelId="{715D5AC8-11F8-C64E-99F8-1E7996B0C87E}" type="parTrans" cxnId="{E66624EE-7FBB-F540-912D-8BDA69B2FC6D}">
      <dgm:prSet/>
      <dgm:spPr/>
      <dgm:t>
        <a:bodyPr/>
        <a:lstStyle/>
        <a:p>
          <a:endParaRPr lang="zh-CN" altLang="en-US"/>
        </a:p>
      </dgm:t>
    </dgm:pt>
    <dgm:pt modelId="{E22E6F78-6DD4-354B-9518-E0BD9CDC948E}" type="sibTrans" cxnId="{E66624EE-7FBB-F540-912D-8BDA69B2FC6D}">
      <dgm:prSet/>
      <dgm:spPr/>
      <dgm:t>
        <a:bodyPr/>
        <a:lstStyle/>
        <a:p>
          <a:endParaRPr lang="zh-CN" altLang="en-US"/>
        </a:p>
      </dgm:t>
    </dgm:pt>
    <dgm:pt modelId="{F928A223-A008-864D-B363-3B79063DA6AD}">
      <dgm:prSet phldrT="[文本]"/>
      <dgm:spPr/>
      <dgm:t>
        <a:bodyPr/>
        <a:lstStyle/>
        <a:p>
          <a:r>
            <a:rPr lang="en-US" altLang="zh-CN" dirty="0" smtClean="0"/>
            <a:t>Internal Build Service</a:t>
          </a:r>
          <a:endParaRPr lang="zh-CN" altLang="en-US" dirty="0"/>
        </a:p>
      </dgm:t>
    </dgm:pt>
    <dgm:pt modelId="{F58035C6-ECD8-9145-AEF7-92D378331C17}" type="parTrans" cxnId="{97A4FC9E-EB76-0047-98F3-DB9BD394F2C0}">
      <dgm:prSet/>
      <dgm:spPr/>
      <dgm:t>
        <a:bodyPr/>
        <a:lstStyle/>
        <a:p>
          <a:endParaRPr lang="zh-CN" altLang="en-US"/>
        </a:p>
      </dgm:t>
    </dgm:pt>
    <dgm:pt modelId="{0EE99899-B769-644A-B6D0-8820FF1ED455}" type="sibTrans" cxnId="{97A4FC9E-EB76-0047-98F3-DB9BD394F2C0}">
      <dgm:prSet/>
      <dgm:spPr/>
      <dgm:t>
        <a:bodyPr/>
        <a:lstStyle/>
        <a:p>
          <a:endParaRPr lang="zh-CN" altLang="en-US"/>
        </a:p>
      </dgm:t>
    </dgm:pt>
    <dgm:pt modelId="{F14DF229-B49E-1748-BFE9-E08F4E552A24}">
      <dgm:prSet phldrT="[文本]"/>
      <dgm:spPr/>
      <dgm:t>
        <a:bodyPr/>
        <a:lstStyle/>
        <a:p>
          <a:r>
            <a:rPr lang="en-US" altLang="zh-CN" dirty="0" smtClean="0"/>
            <a:t>QA and Test process</a:t>
          </a:r>
          <a:endParaRPr lang="zh-CN" altLang="en-US" dirty="0"/>
        </a:p>
      </dgm:t>
    </dgm:pt>
    <dgm:pt modelId="{A1BD430D-89CC-B54A-A030-EF06D559DF65}" type="parTrans" cxnId="{E3D69633-9149-624E-AC95-BA75CCFB9C9F}">
      <dgm:prSet/>
      <dgm:spPr/>
      <dgm:t>
        <a:bodyPr/>
        <a:lstStyle/>
        <a:p>
          <a:endParaRPr lang="zh-CN" altLang="en-US"/>
        </a:p>
      </dgm:t>
    </dgm:pt>
    <dgm:pt modelId="{6D9715BB-0671-2F47-9A00-C605669130B8}" type="sibTrans" cxnId="{E3D69633-9149-624E-AC95-BA75CCFB9C9F}">
      <dgm:prSet/>
      <dgm:spPr/>
      <dgm:t>
        <a:bodyPr/>
        <a:lstStyle/>
        <a:p>
          <a:endParaRPr lang="zh-CN" altLang="en-US"/>
        </a:p>
      </dgm:t>
    </dgm:pt>
    <dgm:pt modelId="{39A09D1C-6158-1747-BC05-04238D59537B}">
      <dgm:prSet phldrT="[文本]"/>
      <dgm:spPr/>
      <dgm:t>
        <a:bodyPr/>
        <a:lstStyle/>
        <a:p>
          <a:r>
            <a:rPr lang="en-US" altLang="zh-CN" dirty="0" smtClean="0"/>
            <a:t>Product</a:t>
          </a:r>
          <a:endParaRPr lang="zh-CN" altLang="en-US" dirty="0"/>
        </a:p>
      </dgm:t>
    </dgm:pt>
    <dgm:pt modelId="{48E05A61-A06C-A540-B9FB-2B79D08D70F0}" type="parTrans" cxnId="{DEBF561F-F8EC-AC45-8DAC-76F6061BD767}">
      <dgm:prSet/>
      <dgm:spPr/>
      <dgm:t>
        <a:bodyPr/>
        <a:lstStyle/>
        <a:p>
          <a:endParaRPr lang="zh-CN" altLang="en-US"/>
        </a:p>
      </dgm:t>
    </dgm:pt>
    <dgm:pt modelId="{390F886E-73F9-2C42-A947-5B8D4D92CC30}" type="sibTrans" cxnId="{DEBF561F-F8EC-AC45-8DAC-76F6061BD767}">
      <dgm:prSet/>
      <dgm:spPr/>
      <dgm:t>
        <a:bodyPr/>
        <a:lstStyle/>
        <a:p>
          <a:endParaRPr lang="zh-CN" altLang="en-US"/>
        </a:p>
      </dgm:t>
    </dgm:pt>
    <dgm:pt modelId="{BF032DBB-3C33-1D42-B36B-3FA66F6C9982}">
      <dgm:prSet phldrT="[文本]"/>
      <dgm:spPr/>
      <dgm:t>
        <a:bodyPr/>
        <a:lstStyle/>
        <a:p>
          <a:r>
            <a:rPr lang="en-US" altLang="zh-CN" dirty="0" smtClean="0"/>
            <a:t>Tumbleweed</a:t>
          </a:r>
          <a:endParaRPr lang="zh-CN" altLang="en-US" dirty="0"/>
        </a:p>
      </dgm:t>
    </dgm:pt>
    <dgm:pt modelId="{A9692C52-B8A3-094E-854A-A887F2F7EA28}" type="parTrans" cxnId="{611C831A-9913-E644-98EC-1DCCE2C44032}">
      <dgm:prSet/>
      <dgm:spPr/>
      <dgm:t>
        <a:bodyPr/>
        <a:lstStyle/>
        <a:p>
          <a:endParaRPr lang="zh-CN" altLang="en-US"/>
        </a:p>
      </dgm:t>
    </dgm:pt>
    <dgm:pt modelId="{B53EF0F7-3DE5-F14C-B621-8A7EB0A3786A}" type="sibTrans" cxnId="{611C831A-9913-E644-98EC-1DCCE2C44032}">
      <dgm:prSet/>
      <dgm:spPr/>
      <dgm:t>
        <a:bodyPr/>
        <a:lstStyle/>
        <a:p>
          <a:endParaRPr lang="zh-CN" altLang="en-US"/>
        </a:p>
      </dgm:t>
    </dgm:pt>
    <dgm:pt modelId="{9D2DAED0-1724-F144-9B5C-BAC4E3BE235A}">
      <dgm:prSet phldrT="[文本]"/>
      <dgm:spPr/>
      <dgm:t>
        <a:bodyPr/>
        <a:lstStyle/>
        <a:p>
          <a:r>
            <a:rPr lang="en-US" altLang="zh-CN" dirty="0" smtClean="0"/>
            <a:t>SLE-&gt;Leap</a:t>
          </a:r>
          <a:endParaRPr lang="zh-CN" altLang="en-US" dirty="0"/>
        </a:p>
      </dgm:t>
    </dgm:pt>
    <dgm:pt modelId="{0C184E48-4347-844F-80CA-E786D0D190F7}" type="parTrans" cxnId="{64D6BB68-C6FF-CF4F-89BF-B064D1D88AF9}">
      <dgm:prSet/>
      <dgm:spPr/>
      <dgm:t>
        <a:bodyPr/>
        <a:lstStyle/>
        <a:p>
          <a:endParaRPr lang="zh-CN" altLang="en-US"/>
        </a:p>
      </dgm:t>
    </dgm:pt>
    <dgm:pt modelId="{A501C4DB-B9EE-5041-8A1D-4DE50515A04A}" type="sibTrans" cxnId="{64D6BB68-C6FF-CF4F-89BF-B064D1D88AF9}">
      <dgm:prSet/>
      <dgm:spPr/>
      <dgm:t>
        <a:bodyPr/>
        <a:lstStyle/>
        <a:p>
          <a:endParaRPr lang="zh-CN" altLang="en-US"/>
        </a:p>
      </dgm:t>
    </dgm:pt>
    <dgm:pt modelId="{B961F07B-25E4-6F42-8F4E-F9D641D9263F}" type="pres">
      <dgm:prSet presAssocID="{1C718A4E-4F40-3C45-867F-3493FEDC356B}" presName="cycle" presStyleCnt="0">
        <dgm:presLayoutVars>
          <dgm:dir/>
          <dgm:resizeHandles val="exact"/>
        </dgm:presLayoutVars>
      </dgm:prSet>
      <dgm:spPr/>
      <dgm:t>
        <a:bodyPr/>
        <a:lstStyle/>
        <a:p>
          <a:endParaRPr lang="zh-CN" altLang="en-US"/>
        </a:p>
      </dgm:t>
    </dgm:pt>
    <dgm:pt modelId="{26D7D1A1-9FC5-3E4A-BED1-F3FF23954173}" type="pres">
      <dgm:prSet presAssocID="{2D7E6FF9-A5CB-CF40-8DCF-52CA2D9AB3AA}" presName="node" presStyleLbl="node1" presStyleIdx="0" presStyleCnt="5">
        <dgm:presLayoutVars>
          <dgm:bulletEnabled val="1"/>
        </dgm:presLayoutVars>
      </dgm:prSet>
      <dgm:spPr/>
      <dgm:t>
        <a:bodyPr/>
        <a:lstStyle/>
        <a:p>
          <a:endParaRPr lang="zh-CN" altLang="en-US"/>
        </a:p>
      </dgm:t>
    </dgm:pt>
    <dgm:pt modelId="{FC0511C5-B1A1-CB4A-ABDF-24D3A074D9B9}" type="pres">
      <dgm:prSet presAssocID="{2D7E6FF9-A5CB-CF40-8DCF-52CA2D9AB3AA}" presName="spNode" presStyleCnt="0"/>
      <dgm:spPr/>
    </dgm:pt>
    <dgm:pt modelId="{63125AFA-75ED-6945-9003-D3D611EDCF6B}" type="pres">
      <dgm:prSet presAssocID="{D34668B4-A0A5-0945-A89E-40998155CA0F}" presName="sibTrans" presStyleLbl="sibTrans1D1" presStyleIdx="0" presStyleCnt="5"/>
      <dgm:spPr/>
      <dgm:t>
        <a:bodyPr/>
        <a:lstStyle/>
        <a:p>
          <a:endParaRPr lang="zh-CN" altLang="en-US"/>
        </a:p>
      </dgm:t>
    </dgm:pt>
    <dgm:pt modelId="{71305C22-9D8D-894F-8B05-A6A866F3D980}" type="pres">
      <dgm:prSet presAssocID="{4C62513A-D0CF-7440-ACC8-B30A5911C020}" presName="node" presStyleLbl="node1" presStyleIdx="1" presStyleCnt="5">
        <dgm:presLayoutVars>
          <dgm:bulletEnabled val="1"/>
        </dgm:presLayoutVars>
      </dgm:prSet>
      <dgm:spPr/>
      <dgm:t>
        <a:bodyPr/>
        <a:lstStyle/>
        <a:p>
          <a:endParaRPr lang="zh-CN" altLang="en-US"/>
        </a:p>
      </dgm:t>
    </dgm:pt>
    <dgm:pt modelId="{036D7A05-DC87-B94F-9118-D7B0B61E7FB3}" type="pres">
      <dgm:prSet presAssocID="{4C62513A-D0CF-7440-ACC8-B30A5911C020}" presName="spNode" presStyleCnt="0"/>
      <dgm:spPr/>
    </dgm:pt>
    <dgm:pt modelId="{9FEC6129-DCC6-DB4B-A8D7-87E7F44AC97A}" type="pres">
      <dgm:prSet presAssocID="{E22E6F78-6DD4-354B-9518-E0BD9CDC948E}" presName="sibTrans" presStyleLbl="sibTrans1D1" presStyleIdx="1" presStyleCnt="5"/>
      <dgm:spPr/>
      <dgm:t>
        <a:bodyPr/>
        <a:lstStyle/>
        <a:p>
          <a:endParaRPr lang="zh-CN" altLang="en-US"/>
        </a:p>
      </dgm:t>
    </dgm:pt>
    <dgm:pt modelId="{37A3CB96-AF21-7947-B4B5-913C3C510826}" type="pres">
      <dgm:prSet presAssocID="{F928A223-A008-864D-B363-3B79063DA6AD}" presName="node" presStyleLbl="node1" presStyleIdx="2" presStyleCnt="5">
        <dgm:presLayoutVars>
          <dgm:bulletEnabled val="1"/>
        </dgm:presLayoutVars>
      </dgm:prSet>
      <dgm:spPr/>
      <dgm:t>
        <a:bodyPr/>
        <a:lstStyle/>
        <a:p>
          <a:endParaRPr lang="zh-CN" altLang="en-US"/>
        </a:p>
      </dgm:t>
    </dgm:pt>
    <dgm:pt modelId="{EAAE31ED-725C-A94E-A2FD-B08381E14380}" type="pres">
      <dgm:prSet presAssocID="{F928A223-A008-864D-B363-3B79063DA6AD}" presName="spNode" presStyleCnt="0"/>
      <dgm:spPr/>
    </dgm:pt>
    <dgm:pt modelId="{275D835D-1E3B-EE41-A7CF-31764B69F5E0}" type="pres">
      <dgm:prSet presAssocID="{0EE99899-B769-644A-B6D0-8820FF1ED455}" presName="sibTrans" presStyleLbl="sibTrans1D1" presStyleIdx="2" presStyleCnt="5"/>
      <dgm:spPr/>
      <dgm:t>
        <a:bodyPr/>
        <a:lstStyle/>
        <a:p>
          <a:endParaRPr lang="zh-CN" altLang="en-US"/>
        </a:p>
      </dgm:t>
    </dgm:pt>
    <dgm:pt modelId="{7E22B20E-675E-064A-862E-523F07215471}" type="pres">
      <dgm:prSet presAssocID="{F14DF229-B49E-1748-BFE9-E08F4E552A24}" presName="node" presStyleLbl="node1" presStyleIdx="3" presStyleCnt="5">
        <dgm:presLayoutVars>
          <dgm:bulletEnabled val="1"/>
        </dgm:presLayoutVars>
      </dgm:prSet>
      <dgm:spPr/>
      <dgm:t>
        <a:bodyPr/>
        <a:lstStyle/>
        <a:p>
          <a:endParaRPr lang="zh-CN" altLang="en-US"/>
        </a:p>
      </dgm:t>
    </dgm:pt>
    <dgm:pt modelId="{5AAAFA55-095D-ED4D-8517-5D5988FC67E7}" type="pres">
      <dgm:prSet presAssocID="{F14DF229-B49E-1748-BFE9-E08F4E552A24}" presName="spNode" presStyleCnt="0"/>
      <dgm:spPr/>
    </dgm:pt>
    <dgm:pt modelId="{8470A0EC-08BF-5748-98AB-7B3876AF0AD2}" type="pres">
      <dgm:prSet presAssocID="{6D9715BB-0671-2F47-9A00-C605669130B8}" presName="sibTrans" presStyleLbl="sibTrans1D1" presStyleIdx="3" presStyleCnt="5"/>
      <dgm:spPr/>
      <dgm:t>
        <a:bodyPr/>
        <a:lstStyle/>
        <a:p>
          <a:endParaRPr lang="zh-CN" altLang="en-US"/>
        </a:p>
      </dgm:t>
    </dgm:pt>
    <dgm:pt modelId="{ABD454A3-5392-6145-B11F-91AEB6ECE9C6}" type="pres">
      <dgm:prSet presAssocID="{39A09D1C-6158-1747-BC05-04238D59537B}" presName="node" presStyleLbl="node1" presStyleIdx="4" presStyleCnt="5">
        <dgm:presLayoutVars>
          <dgm:bulletEnabled val="1"/>
        </dgm:presLayoutVars>
      </dgm:prSet>
      <dgm:spPr/>
      <dgm:t>
        <a:bodyPr/>
        <a:lstStyle/>
        <a:p>
          <a:endParaRPr lang="zh-CN" altLang="en-US"/>
        </a:p>
      </dgm:t>
    </dgm:pt>
    <dgm:pt modelId="{B43E242D-AB73-A246-9394-4ACEABC19C39}" type="pres">
      <dgm:prSet presAssocID="{39A09D1C-6158-1747-BC05-04238D59537B}" presName="spNode" presStyleCnt="0"/>
      <dgm:spPr/>
    </dgm:pt>
    <dgm:pt modelId="{05817B1F-E2A2-1F44-A06C-56A196217AAE}" type="pres">
      <dgm:prSet presAssocID="{390F886E-73F9-2C42-A947-5B8D4D92CC30}" presName="sibTrans" presStyleLbl="sibTrans1D1" presStyleIdx="4" presStyleCnt="5"/>
      <dgm:spPr/>
      <dgm:t>
        <a:bodyPr/>
        <a:lstStyle/>
        <a:p>
          <a:endParaRPr lang="zh-CN" altLang="en-US"/>
        </a:p>
      </dgm:t>
    </dgm:pt>
  </dgm:ptLst>
  <dgm:cxnLst>
    <dgm:cxn modelId="{371186A7-B05D-584E-888D-5449BBB14EFA}" type="presOf" srcId="{F928A223-A008-864D-B363-3B79063DA6AD}" destId="{37A3CB96-AF21-7947-B4B5-913C3C510826}" srcOrd="0" destOrd="0" presId="urn:microsoft.com/office/officeart/2005/8/layout/cycle5"/>
    <dgm:cxn modelId="{DA603632-FA83-2E42-A396-1935279E5367}" type="presOf" srcId="{1C718A4E-4F40-3C45-867F-3493FEDC356B}" destId="{B961F07B-25E4-6F42-8F4E-F9D641D9263F}" srcOrd="0" destOrd="0" presId="urn:microsoft.com/office/officeart/2005/8/layout/cycle5"/>
    <dgm:cxn modelId="{64D6BB68-C6FF-CF4F-89BF-B064D1D88AF9}" srcId="{39A09D1C-6158-1747-BC05-04238D59537B}" destId="{9D2DAED0-1724-F144-9B5C-BAC4E3BE235A}" srcOrd="1" destOrd="0" parTransId="{0C184E48-4347-844F-80CA-E786D0D190F7}" sibTransId="{A501C4DB-B9EE-5041-8A1D-4DE50515A04A}"/>
    <dgm:cxn modelId="{611C831A-9913-E644-98EC-1DCCE2C44032}" srcId="{39A09D1C-6158-1747-BC05-04238D59537B}" destId="{BF032DBB-3C33-1D42-B36B-3FA66F6C9982}" srcOrd="0" destOrd="0" parTransId="{A9692C52-B8A3-094E-854A-A887F2F7EA28}" sibTransId="{B53EF0F7-3DE5-F14C-B621-8A7EB0A3786A}"/>
    <dgm:cxn modelId="{97A4FC9E-EB76-0047-98F3-DB9BD394F2C0}" srcId="{1C718A4E-4F40-3C45-867F-3493FEDC356B}" destId="{F928A223-A008-864D-B363-3B79063DA6AD}" srcOrd="2" destOrd="0" parTransId="{F58035C6-ECD8-9145-AEF7-92D378331C17}" sibTransId="{0EE99899-B769-644A-B6D0-8820FF1ED455}"/>
    <dgm:cxn modelId="{DEBF561F-F8EC-AC45-8DAC-76F6061BD767}" srcId="{1C718A4E-4F40-3C45-867F-3493FEDC356B}" destId="{39A09D1C-6158-1747-BC05-04238D59537B}" srcOrd="4" destOrd="0" parTransId="{48E05A61-A06C-A540-B9FB-2B79D08D70F0}" sibTransId="{390F886E-73F9-2C42-A947-5B8D4D92CC30}"/>
    <dgm:cxn modelId="{6FE8BD03-AF22-0047-BD0D-3A91E5F97591}" type="presOf" srcId="{9D2DAED0-1724-F144-9B5C-BAC4E3BE235A}" destId="{ABD454A3-5392-6145-B11F-91AEB6ECE9C6}" srcOrd="0" destOrd="2" presId="urn:microsoft.com/office/officeart/2005/8/layout/cycle5"/>
    <dgm:cxn modelId="{17D80470-4C55-304A-9329-EDEDFAEA924B}" type="presOf" srcId="{F14DF229-B49E-1748-BFE9-E08F4E552A24}" destId="{7E22B20E-675E-064A-862E-523F07215471}" srcOrd="0" destOrd="0" presId="urn:microsoft.com/office/officeart/2005/8/layout/cycle5"/>
    <dgm:cxn modelId="{B17DAC1D-966A-6047-9120-E31E26E81D74}" type="presOf" srcId="{4C62513A-D0CF-7440-ACC8-B30A5911C020}" destId="{71305C22-9D8D-894F-8B05-A6A866F3D980}" srcOrd="0" destOrd="0" presId="urn:microsoft.com/office/officeart/2005/8/layout/cycle5"/>
    <dgm:cxn modelId="{A7DEE10D-3EC4-0749-A98D-62594AC6BADB}" type="presOf" srcId="{2D7E6FF9-A5CB-CF40-8DCF-52CA2D9AB3AA}" destId="{26D7D1A1-9FC5-3E4A-BED1-F3FF23954173}" srcOrd="0" destOrd="0" presId="urn:microsoft.com/office/officeart/2005/8/layout/cycle5"/>
    <dgm:cxn modelId="{628765D0-475B-D747-ACDB-0A8AB1231838}" type="presOf" srcId="{D34668B4-A0A5-0945-A89E-40998155CA0F}" destId="{63125AFA-75ED-6945-9003-D3D611EDCF6B}" srcOrd="0" destOrd="0" presId="urn:microsoft.com/office/officeart/2005/8/layout/cycle5"/>
    <dgm:cxn modelId="{E66624EE-7FBB-F540-912D-8BDA69B2FC6D}" srcId="{1C718A4E-4F40-3C45-867F-3493FEDC356B}" destId="{4C62513A-D0CF-7440-ACC8-B30A5911C020}" srcOrd="1" destOrd="0" parTransId="{715D5AC8-11F8-C64E-99F8-1E7996B0C87E}" sibTransId="{E22E6F78-6DD4-354B-9518-E0BD9CDC948E}"/>
    <dgm:cxn modelId="{20B0E01E-7659-5F47-8179-5BC82B641F1B}" type="presOf" srcId="{0EE99899-B769-644A-B6D0-8820FF1ED455}" destId="{275D835D-1E3B-EE41-A7CF-31764B69F5E0}" srcOrd="0" destOrd="0" presId="urn:microsoft.com/office/officeart/2005/8/layout/cycle5"/>
    <dgm:cxn modelId="{B66919D6-7BDC-E647-B868-1A3372FF6DEC}" type="presOf" srcId="{BF032DBB-3C33-1D42-B36B-3FA66F6C9982}" destId="{ABD454A3-5392-6145-B11F-91AEB6ECE9C6}" srcOrd="0" destOrd="1" presId="urn:microsoft.com/office/officeart/2005/8/layout/cycle5"/>
    <dgm:cxn modelId="{8C622C49-256E-5840-A7A6-44A05D101342}" type="presOf" srcId="{390F886E-73F9-2C42-A947-5B8D4D92CC30}" destId="{05817B1F-E2A2-1F44-A06C-56A196217AAE}" srcOrd="0" destOrd="0" presId="urn:microsoft.com/office/officeart/2005/8/layout/cycle5"/>
    <dgm:cxn modelId="{A3B8E192-E012-174C-8292-1AE7F146BAE3}" type="presOf" srcId="{E22E6F78-6DD4-354B-9518-E0BD9CDC948E}" destId="{9FEC6129-DCC6-DB4B-A8D7-87E7F44AC97A}" srcOrd="0" destOrd="0" presId="urn:microsoft.com/office/officeart/2005/8/layout/cycle5"/>
    <dgm:cxn modelId="{4F38BB80-FB44-F84D-B894-D37EA8CB4946}" type="presOf" srcId="{39A09D1C-6158-1747-BC05-04238D59537B}" destId="{ABD454A3-5392-6145-B11F-91AEB6ECE9C6}" srcOrd="0" destOrd="0" presId="urn:microsoft.com/office/officeart/2005/8/layout/cycle5"/>
    <dgm:cxn modelId="{A411B385-0781-1D45-847D-EC745D6CB67C}" srcId="{1C718A4E-4F40-3C45-867F-3493FEDC356B}" destId="{2D7E6FF9-A5CB-CF40-8DCF-52CA2D9AB3AA}" srcOrd="0" destOrd="0" parTransId="{7A34EAC8-AEBF-7747-98AE-60C0DC7441F2}" sibTransId="{D34668B4-A0A5-0945-A89E-40998155CA0F}"/>
    <dgm:cxn modelId="{E3D69633-9149-624E-AC95-BA75CCFB9C9F}" srcId="{1C718A4E-4F40-3C45-867F-3493FEDC356B}" destId="{F14DF229-B49E-1748-BFE9-E08F4E552A24}" srcOrd="3" destOrd="0" parTransId="{A1BD430D-89CC-B54A-A030-EF06D559DF65}" sibTransId="{6D9715BB-0671-2F47-9A00-C605669130B8}"/>
    <dgm:cxn modelId="{C3A842F5-E0D3-B442-857C-7963E4B53BFC}" type="presOf" srcId="{6D9715BB-0671-2F47-9A00-C605669130B8}" destId="{8470A0EC-08BF-5748-98AB-7B3876AF0AD2}" srcOrd="0" destOrd="0" presId="urn:microsoft.com/office/officeart/2005/8/layout/cycle5"/>
    <dgm:cxn modelId="{55F322BA-D4AD-5145-A266-F1691A076708}" type="presParOf" srcId="{B961F07B-25E4-6F42-8F4E-F9D641D9263F}" destId="{26D7D1A1-9FC5-3E4A-BED1-F3FF23954173}" srcOrd="0" destOrd="0" presId="urn:microsoft.com/office/officeart/2005/8/layout/cycle5"/>
    <dgm:cxn modelId="{2CAA3B85-9925-4342-AF0F-FFD97951EA03}" type="presParOf" srcId="{B961F07B-25E4-6F42-8F4E-F9D641D9263F}" destId="{FC0511C5-B1A1-CB4A-ABDF-24D3A074D9B9}" srcOrd="1" destOrd="0" presId="urn:microsoft.com/office/officeart/2005/8/layout/cycle5"/>
    <dgm:cxn modelId="{36487B0C-73A8-474C-9D45-D5CA35DE196A}" type="presParOf" srcId="{B961F07B-25E4-6F42-8F4E-F9D641D9263F}" destId="{63125AFA-75ED-6945-9003-D3D611EDCF6B}" srcOrd="2" destOrd="0" presId="urn:microsoft.com/office/officeart/2005/8/layout/cycle5"/>
    <dgm:cxn modelId="{95CE5EFE-2145-6E4F-9955-E31435CF8E76}" type="presParOf" srcId="{B961F07B-25E4-6F42-8F4E-F9D641D9263F}" destId="{71305C22-9D8D-894F-8B05-A6A866F3D980}" srcOrd="3" destOrd="0" presId="urn:microsoft.com/office/officeart/2005/8/layout/cycle5"/>
    <dgm:cxn modelId="{479226A8-3C6A-A746-A47A-3801E83B6C6C}" type="presParOf" srcId="{B961F07B-25E4-6F42-8F4E-F9D641D9263F}" destId="{036D7A05-DC87-B94F-9118-D7B0B61E7FB3}" srcOrd="4" destOrd="0" presId="urn:microsoft.com/office/officeart/2005/8/layout/cycle5"/>
    <dgm:cxn modelId="{B254F71B-271B-F345-9086-C68712EB7C86}" type="presParOf" srcId="{B961F07B-25E4-6F42-8F4E-F9D641D9263F}" destId="{9FEC6129-DCC6-DB4B-A8D7-87E7F44AC97A}" srcOrd="5" destOrd="0" presId="urn:microsoft.com/office/officeart/2005/8/layout/cycle5"/>
    <dgm:cxn modelId="{D25074C7-F2F2-8449-BFB0-A9BAD3BE5E2E}" type="presParOf" srcId="{B961F07B-25E4-6F42-8F4E-F9D641D9263F}" destId="{37A3CB96-AF21-7947-B4B5-913C3C510826}" srcOrd="6" destOrd="0" presId="urn:microsoft.com/office/officeart/2005/8/layout/cycle5"/>
    <dgm:cxn modelId="{2113AA79-4D7C-844F-94D5-2AFAB8B398B0}" type="presParOf" srcId="{B961F07B-25E4-6F42-8F4E-F9D641D9263F}" destId="{EAAE31ED-725C-A94E-A2FD-B08381E14380}" srcOrd="7" destOrd="0" presId="urn:microsoft.com/office/officeart/2005/8/layout/cycle5"/>
    <dgm:cxn modelId="{1C757ED5-B75C-4C47-BA0B-2C880F03416D}" type="presParOf" srcId="{B961F07B-25E4-6F42-8F4E-F9D641D9263F}" destId="{275D835D-1E3B-EE41-A7CF-31764B69F5E0}" srcOrd="8" destOrd="0" presId="urn:microsoft.com/office/officeart/2005/8/layout/cycle5"/>
    <dgm:cxn modelId="{7EA08E2B-B8DD-2B4A-AC9D-E6D9EEC7A9D2}" type="presParOf" srcId="{B961F07B-25E4-6F42-8F4E-F9D641D9263F}" destId="{7E22B20E-675E-064A-862E-523F07215471}" srcOrd="9" destOrd="0" presId="urn:microsoft.com/office/officeart/2005/8/layout/cycle5"/>
    <dgm:cxn modelId="{5901D037-759D-EA49-ADDC-2A8C7549D2F6}" type="presParOf" srcId="{B961F07B-25E4-6F42-8F4E-F9D641D9263F}" destId="{5AAAFA55-095D-ED4D-8517-5D5988FC67E7}" srcOrd="10" destOrd="0" presId="urn:microsoft.com/office/officeart/2005/8/layout/cycle5"/>
    <dgm:cxn modelId="{1AA02E1C-40A1-B54F-8BFE-7DF3E9D0CF23}" type="presParOf" srcId="{B961F07B-25E4-6F42-8F4E-F9D641D9263F}" destId="{8470A0EC-08BF-5748-98AB-7B3876AF0AD2}" srcOrd="11" destOrd="0" presId="urn:microsoft.com/office/officeart/2005/8/layout/cycle5"/>
    <dgm:cxn modelId="{4FD58B77-E797-9A48-AB07-1AA434424032}" type="presParOf" srcId="{B961F07B-25E4-6F42-8F4E-F9D641D9263F}" destId="{ABD454A3-5392-6145-B11F-91AEB6ECE9C6}" srcOrd="12" destOrd="0" presId="urn:microsoft.com/office/officeart/2005/8/layout/cycle5"/>
    <dgm:cxn modelId="{3108B83D-E8B9-F441-B99B-FFA96577F347}" type="presParOf" srcId="{B961F07B-25E4-6F42-8F4E-F9D641D9263F}" destId="{B43E242D-AB73-A246-9394-4ACEABC19C39}" srcOrd="13" destOrd="0" presId="urn:microsoft.com/office/officeart/2005/8/layout/cycle5"/>
    <dgm:cxn modelId="{CFBE4DEA-761B-304E-BFCD-427EE04D4D59}" type="presParOf" srcId="{B961F07B-25E4-6F42-8F4E-F9D641D9263F}" destId="{05817B1F-E2A2-1F44-A06C-56A196217AAE}"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1CE1E-8B19-E241-A277-1D2217EF089B}">
      <dsp:nvSpPr>
        <dsp:cNvPr id="0" name=""/>
        <dsp:cNvSpPr/>
      </dsp:nvSpPr>
      <dsp:spPr>
        <a:xfrm>
          <a:off x="1213101" y="0"/>
          <a:ext cx="1598168" cy="1397000"/>
        </a:xfrm>
        <a:prstGeom prst="rightArrow">
          <a:avLst>
            <a:gd name="adj1" fmla="val 70000"/>
            <a:gd name="adj2" fmla="val 5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smtClean="0"/>
            <a:t>Hash</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err="1" smtClean="0"/>
            <a:t>Num</a:t>
          </a:r>
          <a:r>
            <a:rPr lang="en-US" altLang="zh-CN" sz="1500" kern="1200" dirty="0" smtClean="0"/>
            <a:t> of PG</a:t>
          </a:r>
          <a:endParaRPr lang="zh-CN" altLang="en-US" sz="1500" kern="1200" dirty="0"/>
        </a:p>
      </dsp:txBody>
      <dsp:txXfrm>
        <a:off x="1612643" y="209550"/>
        <a:ext cx="779107" cy="977900"/>
      </dsp:txXfrm>
    </dsp:sp>
    <dsp:sp modelId="{140E1DF1-4851-1A4F-9003-FD56FFF1B013}">
      <dsp:nvSpPr>
        <dsp:cNvPr id="0" name=""/>
        <dsp:cNvSpPr/>
      </dsp:nvSpPr>
      <dsp:spPr>
        <a:xfrm>
          <a:off x="813559" y="298958"/>
          <a:ext cx="799084" cy="799084"/>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Object</a:t>
          </a:r>
          <a:endParaRPr lang="zh-CN" altLang="en-US" sz="1400" kern="1200" dirty="0"/>
        </a:p>
      </dsp:txBody>
      <dsp:txXfrm>
        <a:off x="930582" y="415981"/>
        <a:ext cx="565038" cy="565038"/>
      </dsp:txXfrm>
    </dsp:sp>
    <dsp:sp modelId="{BDC8F201-0822-DD43-8999-57CBE1024A97}">
      <dsp:nvSpPr>
        <dsp:cNvPr id="0" name=""/>
        <dsp:cNvSpPr/>
      </dsp:nvSpPr>
      <dsp:spPr>
        <a:xfrm>
          <a:off x="3337686" y="0"/>
          <a:ext cx="1598168" cy="1397000"/>
        </a:xfrm>
        <a:prstGeom prst="rightArrow">
          <a:avLst>
            <a:gd name="adj1" fmla="val 70000"/>
            <a:gd name="adj2" fmla="val 5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smtClean="0"/>
            <a:t>Cluster state</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smtClean="0"/>
            <a:t>Rule</a:t>
          </a:r>
          <a:endParaRPr lang="zh-CN" altLang="en-US" sz="1500" kern="1200" dirty="0"/>
        </a:p>
      </dsp:txBody>
      <dsp:txXfrm>
        <a:off x="3737228" y="209550"/>
        <a:ext cx="779107" cy="977900"/>
      </dsp:txXfrm>
    </dsp:sp>
    <dsp:sp modelId="{C81D043F-82CD-E84F-802C-84C4FE0B007A}">
      <dsp:nvSpPr>
        <dsp:cNvPr id="0" name=""/>
        <dsp:cNvSpPr/>
      </dsp:nvSpPr>
      <dsp:spPr>
        <a:xfrm>
          <a:off x="2938144" y="298957"/>
          <a:ext cx="799084" cy="799084"/>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CRUSH</a:t>
          </a:r>
          <a:endParaRPr lang="zh-CN" altLang="en-US" sz="1400" kern="1200" dirty="0"/>
        </a:p>
      </dsp:txBody>
      <dsp:txXfrm>
        <a:off x="3055167" y="415980"/>
        <a:ext cx="565038" cy="565038"/>
      </dsp:txXfrm>
    </dsp:sp>
    <dsp:sp modelId="{E92783A6-A1A6-C247-9CFE-AAB98AFFB3D4}">
      <dsp:nvSpPr>
        <dsp:cNvPr id="0" name=""/>
        <dsp:cNvSpPr/>
      </dsp:nvSpPr>
      <dsp:spPr>
        <a:xfrm>
          <a:off x="5462272" y="0"/>
          <a:ext cx="1598168" cy="1397000"/>
        </a:xfrm>
        <a:prstGeom prst="rightArrow">
          <a:avLst>
            <a:gd name="adj1" fmla="val 70000"/>
            <a:gd name="adj2" fmla="val 5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smtClean="0"/>
            <a:t>Peer OSD</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smtClean="0"/>
            <a:t>Local Disk</a:t>
          </a:r>
          <a:endParaRPr lang="zh-CN" altLang="en-US" sz="1500" kern="1200" dirty="0"/>
        </a:p>
      </dsp:txBody>
      <dsp:txXfrm>
        <a:off x="5861814" y="209550"/>
        <a:ext cx="779107" cy="977900"/>
      </dsp:txXfrm>
    </dsp:sp>
    <dsp:sp modelId="{B0EB2410-E968-4746-8317-F0BEAF16D36E}">
      <dsp:nvSpPr>
        <dsp:cNvPr id="0" name=""/>
        <dsp:cNvSpPr/>
      </dsp:nvSpPr>
      <dsp:spPr>
        <a:xfrm>
          <a:off x="5062730" y="298957"/>
          <a:ext cx="799084" cy="799084"/>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OSD</a:t>
          </a:r>
          <a:endParaRPr lang="zh-CN" altLang="en-US" sz="1400" kern="1200" dirty="0"/>
        </a:p>
      </dsp:txBody>
      <dsp:txXfrm>
        <a:off x="5179753" y="415980"/>
        <a:ext cx="565038" cy="565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7D1A1-9FC5-3E4A-BED1-F3FF23954173}">
      <dsp:nvSpPr>
        <dsp:cNvPr id="0" name=""/>
        <dsp:cNvSpPr/>
      </dsp:nvSpPr>
      <dsp:spPr>
        <a:xfrm>
          <a:off x="1462217" y="1833"/>
          <a:ext cx="1114164" cy="72420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altLang="zh-CN" sz="1300" kern="1200" dirty="0" smtClean="0"/>
            <a:t>Upstream Repo</a:t>
          </a:r>
          <a:endParaRPr lang="zh-CN" altLang="en-US" sz="1300" kern="1200" dirty="0"/>
        </a:p>
      </dsp:txBody>
      <dsp:txXfrm>
        <a:off x="1497570" y="37186"/>
        <a:ext cx="1043458" cy="653500"/>
      </dsp:txXfrm>
    </dsp:sp>
    <dsp:sp modelId="{63125AFA-75ED-6945-9003-D3D611EDCF6B}">
      <dsp:nvSpPr>
        <dsp:cNvPr id="0" name=""/>
        <dsp:cNvSpPr/>
      </dsp:nvSpPr>
      <dsp:spPr>
        <a:xfrm>
          <a:off x="571799" y="363937"/>
          <a:ext cx="2895001" cy="2895001"/>
        </a:xfrm>
        <a:custGeom>
          <a:avLst/>
          <a:gdLst/>
          <a:ahLst/>
          <a:cxnLst/>
          <a:rect l="0" t="0" r="0" b="0"/>
          <a:pathLst>
            <a:path>
              <a:moveTo>
                <a:pt x="2153993" y="184121"/>
              </a:moveTo>
              <a:arcTo wR="1447500" hR="1447500" stAng="17952858" swAng="1212456"/>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1305C22-9D8D-894F-8B05-A6A866F3D980}">
      <dsp:nvSpPr>
        <dsp:cNvPr id="0" name=""/>
        <dsp:cNvSpPr/>
      </dsp:nvSpPr>
      <dsp:spPr>
        <a:xfrm>
          <a:off x="2838872" y="1002032"/>
          <a:ext cx="1114164" cy="724206"/>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altLang="zh-CN" sz="1300" kern="1200" dirty="0" err="1" smtClean="0"/>
            <a:t>openSUSE</a:t>
          </a:r>
          <a:r>
            <a:rPr lang="en-US" altLang="zh-CN" sz="1300" kern="1200" dirty="0" smtClean="0"/>
            <a:t> Build Service</a:t>
          </a:r>
          <a:endParaRPr lang="zh-CN" altLang="en-US" sz="1300" kern="1200" dirty="0"/>
        </a:p>
      </dsp:txBody>
      <dsp:txXfrm>
        <a:off x="2874225" y="1037385"/>
        <a:ext cx="1043458" cy="653500"/>
      </dsp:txXfrm>
    </dsp:sp>
    <dsp:sp modelId="{9FEC6129-DCC6-DB4B-A8D7-87E7F44AC97A}">
      <dsp:nvSpPr>
        <dsp:cNvPr id="0" name=""/>
        <dsp:cNvSpPr/>
      </dsp:nvSpPr>
      <dsp:spPr>
        <a:xfrm>
          <a:off x="571799" y="363937"/>
          <a:ext cx="2895001" cy="2895001"/>
        </a:xfrm>
        <a:custGeom>
          <a:avLst/>
          <a:gdLst/>
          <a:ahLst/>
          <a:cxnLst/>
          <a:rect l="0" t="0" r="0" b="0"/>
          <a:pathLst>
            <a:path>
              <a:moveTo>
                <a:pt x="2891538" y="1547574"/>
              </a:moveTo>
              <a:arcTo wR="1447500" hR="1447500" stAng="21837860" swAng="1360436"/>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7A3CB96-AF21-7947-B4B5-913C3C510826}">
      <dsp:nvSpPr>
        <dsp:cNvPr id="0" name=""/>
        <dsp:cNvSpPr/>
      </dsp:nvSpPr>
      <dsp:spPr>
        <a:xfrm>
          <a:off x="2313037" y="2620387"/>
          <a:ext cx="1114164" cy="724206"/>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altLang="zh-CN" sz="1300" kern="1200" dirty="0" smtClean="0"/>
            <a:t>Internal Build Service</a:t>
          </a:r>
          <a:endParaRPr lang="zh-CN" altLang="en-US" sz="1300" kern="1200" dirty="0"/>
        </a:p>
      </dsp:txBody>
      <dsp:txXfrm>
        <a:off x="2348390" y="2655740"/>
        <a:ext cx="1043458" cy="653500"/>
      </dsp:txXfrm>
    </dsp:sp>
    <dsp:sp modelId="{275D835D-1E3B-EE41-A7CF-31764B69F5E0}">
      <dsp:nvSpPr>
        <dsp:cNvPr id="0" name=""/>
        <dsp:cNvSpPr/>
      </dsp:nvSpPr>
      <dsp:spPr>
        <a:xfrm>
          <a:off x="571799" y="363937"/>
          <a:ext cx="2895001" cy="2895001"/>
        </a:xfrm>
        <a:custGeom>
          <a:avLst/>
          <a:gdLst/>
          <a:ahLst/>
          <a:cxnLst/>
          <a:rect l="0" t="0" r="0" b="0"/>
          <a:pathLst>
            <a:path>
              <a:moveTo>
                <a:pt x="1625347" y="2884034"/>
              </a:moveTo>
              <a:arcTo wR="1447500" hR="1447500" stAng="4976554" swAng="846893"/>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E22B20E-675E-064A-862E-523F07215471}">
      <dsp:nvSpPr>
        <dsp:cNvPr id="0" name=""/>
        <dsp:cNvSpPr/>
      </dsp:nvSpPr>
      <dsp:spPr>
        <a:xfrm>
          <a:off x="611398" y="2620387"/>
          <a:ext cx="1114164" cy="724206"/>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altLang="zh-CN" sz="1300" kern="1200" dirty="0" smtClean="0"/>
            <a:t>QA and Test process</a:t>
          </a:r>
          <a:endParaRPr lang="zh-CN" altLang="en-US" sz="1300" kern="1200" dirty="0"/>
        </a:p>
      </dsp:txBody>
      <dsp:txXfrm>
        <a:off x="646751" y="2655740"/>
        <a:ext cx="1043458" cy="653500"/>
      </dsp:txXfrm>
    </dsp:sp>
    <dsp:sp modelId="{8470A0EC-08BF-5748-98AB-7B3876AF0AD2}">
      <dsp:nvSpPr>
        <dsp:cNvPr id="0" name=""/>
        <dsp:cNvSpPr/>
      </dsp:nvSpPr>
      <dsp:spPr>
        <a:xfrm>
          <a:off x="571799" y="363937"/>
          <a:ext cx="2895001" cy="2895001"/>
        </a:xfrm>
        <a:custGeom>
          <a:avLst/>
          <a:gdLst/>
          <a:ahLst/>
          <a:cxnLst/>
          <a:rect l="0" t="0" r="0" b="0"/>
          <a:pathLst>
            <a:path>
              <a:moveTo>
                <a:pt x="153645" y="2096496"/>
              </a:moveTo>
              <a:arcTo wR="1447500" hR="1447500" stAng="9201704" swAng="1360436"/>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BD454A3-5392-6145-B11F-91AEB6ECE9C6}">
      <dsp:nvSpPr>
        <dsp:cNvPr id="0" name=""/>
        <dsp:cNvSpPr/>
      </dsp:nvSpPr>
      <dsp:spPr>
        <a:xfrm>
          <a:off x="85562" y="1002032"/>
          <a:ext cx="1114164" cy="724206"/>
        </a:xfrm>
        <a:prstGeom prst="round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altLang="zh-CN" sz="1300" kern="1200" dirty="0" smtClean="0"/>
            <a:t>Product</a:t>
          </a:r>
          <a:endParaRPr lang="zh-CN" altLang="en-US" sz="1300" kern="1200" dirty="0"/>
        </a:p>
        <a:p>
          <a:pPr marL="57150" lvl="1" indent="-57150" algn="l" defTabSz="444500">
            <a:lnSpc>
              <a:spcPct val="90000"/>
            </a:lnSpc>
            <a:spcBef>
              <a:spcPct val="0"/>
            </a:spcBef>
            <a:spcAft>
              <a:spcPct val="15000"/>
            </a:spcAft>
            <a:buChar char="••"/>
          </a:pPr>
          <a:r>
            <a:rPr lang="en-US" altLang="zh-CN" sz="1000" kern="1200" dirty="0" smtClean="0"/>
            <a:t>Tumbleweed</a:t>
          </a:r>
          <a:endParaRPr lang="zh-CN" altLang="en-US" sz="1000" kern="1200" dirty="0"/>
        </a:p>
        <a:p>
          <a:pPr marL="57150" lvl="1" indent="-57150" algn="l" defTabSz="444500">
            <a:lnSpc>
              <a:spcPct val="90000"/>
            </a:lnSpc>
            <a:spcBef>
              <a:spcPct val="0"/>
            </a:spcBef>
            <a:spcAft>
              <a:spcPct val="15000"/>
            </a:spcAft>
            <a:buChar char="••"/>
          </a:pPr>
          <a:r>
            <a:rPr lang="en-US" altLang="zh-CN" sz="1000" kern="1200" dirty="0" smtClean="0"/>
            <a:t>SLE-&gt;Leap</a:t>
          </a:r>
          <a:endParaRPr lang="zh-CN" altLang="en-US" sz="1000" kern="1200" dirty="0"/>
        </a:p>
      </dsp:txBody>
      <dsp:txXfrm>
        <a:off x="120915" y="1037385"/>
        <a:ext cx="1043458" cy="653500"/>
      </dsp:txXfrm>
    </dsp:sp>
    <dsp:sp modelId="{05817B1F-E2A2-1F44-A06C-56A196217AAE}">
      <dsp:nvSpPr>
        <dsp:cNvPr id="0" name=""/>
        <dsp:cNvSpPr/>
      </dsp:nvSpPr>
      <dsp:spPr>
        <a:xfrm>
          <a:off x="571799" y="363937"/>
          <a:ext cx="2895001" cy="2895001"/>
        </a:xfrm>
        <a:custGeom>
          <a:avLst/>
          <a:gdLst/>
          <a:ahLst/>
          <a:cxnLst/>
          <a:rect l="0" t="0" r="0" b="0"/>
          <a:pathLst>
            <a:path>
              <a:moveTo>
                <a:pt x="348095" y="505924"/>
              </a:moveTo>
              <a:arcTo wR="1447500" hR="1447500" stAng="13234687" swAng="1212456"/>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B00EC37-ADAD-BC45-A985-F3D1027BD27E}" type="datetimeFigureOut">
              <a:rPr lang="en-US" smtClean="0"/>
              <a:pPr/>
              <a:t>16/10/28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5B29CE-1B3E-9442-BC09-215FAC146EDB}" type="slidenum">
              <a:rPr lang="en-US" smtClean="0"/>
              <a:pPr/>
              <a:t>‹#›</a:t>
            </a:fld>
            <a:endParaRPr lang="en-US"/>
          </a:p>
        </p:txBody>
      </p:sp>
    </p:spTree>
    <p:extLst>
      <p:ext uri="{BB962C8B-B14F-4D97-AF65-F5344CB8AC3E}">
        <p14:creationId xmlns:p14="http://schemas.microsoft.com/office/powerpoint/2010/main" val="4014474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60AF9-DDEC-5C4C-A136-62C3D4CCE633}" type="datetimeFigureOut">
              <a:rPr lang="en-US" smtClean="0"/>
              <a:pPr/>
              <a:t>16/10/28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8B009D-DF9D-F645-B546-7D573290B743}" type="slidenum">
              <a:rPr lang="en-US" smtClean="0"/>
              <a:pPr/>
              <a:t>‹#›</a:t>
            </a:fld>
            <a:endParaRPr lang="en-US"/>
          </a:p>
        </p:txBody>
      </p:sp>
    </p:spTree>
    <p:extLst>
      <p:ext uri="{BB962C8B-B14F-4D97-AF65-F5344CB8AC3E}">
        <p14:creationId xmlns:p14="http://schemas.microsoft.com/office/powerpoint/2010/main" val="1667390084"/>
      </p:ext>
    </p:extLst>
  </p:cSld>
  <p:clrMap bg1="lt1" tx1="dk1" bg2="lt2" tx2="dk2" accent1="accent1" accent2="accent2" accent3="accent3" accent4="accent4" accent5="accent5" accent6="accent6" hlink="hlink" folHlink="folHlink"/>
  <p:notesStyle>
    <a:lvl1pPr marL="0" algn="l" defTabSz="456940" rtl="0" eaLnBrk="1" latinLnBrk="0" hangingPunct="1">
      <a:defRPr sz="1200" kern="1200">
        <a:solidFill>
          <a:schemeClr val="tx1"/>
        </a:solidFill>
        <a:latin typeface="+mn-lt"/>
        <a:ea typeface="+mn-ea"/>
        <a:cs typeface="+mn-cs"/>
      </a:defRPr>
    </a:lvl1pPr>
    <a:lvl2pPr marL="456940" algn="l" defTabSz="456940" rtl="0" eaLnBrk="1" latinLnBrk="0" hangingPunct="1">
      <a:defRPr sz="1200" kern="1200">
        <a:solidFill>
          <a:schemeClr val="tx1"/>
        </a:solidFill>
        <a:latin typeface="+mn-lt"/>
        <a:ea typeface="+mn-ea"/>
        <a:cs typeface="+mn-cs"/>
      </a:defRPr>
    </a:lvl2pPr>
    <a:lvl3pPr marL="913880" algn="l" defTabSz="456940" rtl="0" eaLnBrk="1" latinLnBrk="0" hangingPunct="1">
      <a:defRPr sz="1200" kern="1200">
        <a:solidFill>
          <a:schemeClr val="tx1"/>
        </a:solidFill>
        <a:latin typeface="+mn-lt"/>
        <a:ea typeface="+mn-ea"/>
        <a:cs typeface="+mn-cs"/>
      </a:defRPr>
    </a:lvl3pPr>
    <a:lvl4pPr marL="1370820" algn="l" defTabSz="456940" rtl="0" eaLnBrk="1" latinLnBrk="0" hangingPunct="1">
      <a:defRPr sz="1200" kern="1200">
        <a:solidFill>
          <a:schemeClr val="tx1"/>
        </a:solidFill>
        <a:latin typeface="+mn-lt"/>
        <a:ea typeface="+mn-ea"/>
        <a:cs typeface="+mn-cs"/>
      </a:defRPr>
    </a:lvl4pPr>
    <a:lvl5pPr marL="1827760" algn="l" defTabSz="456940" rtl="0" eaLnBrk="1" latinLnBrk="0" hangingPunct="1">
      <a:defRPr sz="1200" kern="1200">
        <a:solidFill>
          <a:schemeClr val="tx1"/>
        </a:solidFill>
        <a:latin typeface="+mn-lt"/>
        <a:ea typeface="+mn-ea"/>
        <a:cs typeface="+mn-cs"/>
      </a:defRPr>
    </a:lvl5pPr>
    <a:lvl6pPr marL="2284700" algn="l" defTabSz="456940" rtl="0" eaLnBrk="1" latinLnBrk="0" hangingPunct="1">
      <a:defRPr sz="1200" kern="1200">
        <a:solidFill>
          <a:schemeClr val="tx1"/>
        </a:solidFill>
        <a:latin typeface="+mn-lt"/>
        <a:ea typeface="+mn-ea"/>
        <a:cs typeface="+mn-cs"/>
      </a:defRPr>
    </a:lvl6pPr>
    <a:lvl7pPr marL="2741640" algn="l" defTabSz="456940" rtl="0" eaLnBrk="1" latinLnBrk="0" hangingPunct="1">
      <a:defRPr sz="1200" kern="1200">
        <a:solidFill>
          <a:schemeClr val="tx1"/>
        </a:solidFill>
        <a:latin typeface="+mn-lt"/>
        <a:ea typeface="+mn-ea"/>
        <a:cs typeface="+mn-cs"/>
      </a:defRPr>
    </a:lvl7pPr>
    <a:lvl8pPr marL="3198580" algn="l" defTabSz="456940" rtl="0" eaLnBrk="1" latinLnBrk="0" hangingPunct="1">
      <a:defRPr sz="1200" kern="1200">
        <a:solidFill>
          <a:schemeClr val="tx1"/>
        </a:solidFill>
        <a:latin typeface="+mn-lt"/>
        <a:ea typeface="+mn-ea"/>
        <a:cs typeface="+mn-cs"/>
      </a:defRPr>
    </a:lvl8pPr>
    <a:lvl9pPr marL="3655520" algn="l" defTabSz="4569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57200" algn="l"/>
                <a:tab pos="914400" algn="l"/>
                <a:tab pos="1371600" algn="l"/>
                <a:tab pos="1828800" algn="l"/>
                <a:tab pos="2286000" algn="l"/>
                <a:tab pos="2743200" algn="l"/>
                <a:tab pos="3200400" algn="l"/>
              </a:tabLst>
              <a:defRPr sz="1200">
                <a:solidFill>
                  <a:srgbClr val="000000"/>
                </a:solidFill>
                <a:latin typeface="Arial" charset="0"/>
                <a:ea typeface="ＭＳ Ｐゴシック" charset="0"/>
                <a:cs typeface="Arial" charset="0"/>
              </a:defRPr>
            </a:lvl1pPr>
            <a:lvl2pPr>
              <a:tabLst>
                <a:tab pos="457200" algn="l"/>
                <a:tab pos="914400" algn="l"/>
                <a:tab pos="1371600" algn="l"/>
                <a:tab pos="1828800" algn="l"/>
                <a:tab pos="2286000" algn="l"/>
                <a:tab pos="2743200" algn="l"/>
                <a:tab pos="3200400" algn="l"/>
              </a:tabLst>
              <a:defRPr sz="1200">
                <a:solidFill>
                  <a:srgbClr val="000000"/>
                </a:solidFill>
                <a:latin typeface="Times New Roman" charset="0"/>
                <a:ea typeface="ＭＳ Ｐゴシック" charset="0"/>
              </a:defRPr>
            </a:lvl2pPr>
            <a:lvl3pPr>
              <a:tabLst>
                <a:tab pos="457200" algn="l"/>
                <a:tab pos="914400" algn="l"/>
                <a:tab pos="1371600" algn="l"/>
                <a:tab pos="1828800" algn="l"/>
                <a:tab pos="2286000" algn="l"/>
                <a:tab pos="2743200" algn="l"/>
                <a:tab pos="3200400" algn="l"/>
              </a:tabLst>
              <a:defRPr sz="1200">
                <a:solidFill>
                  <a:srgbClr val="000000"/>
                </a:solidFill>
                <a:latin typeface="Times New Roman" charset="0"/>
                <a:ea typeface="ＭＳ Ｐゴシック" charset="0"/>
              </a:defRPr>
            </a:lvl3pPr>
            <a:lvl4pPr>
              <a:tabLst>
                <a:tab pos="457200" algn="l"/>
                <a:tab pos="914400" algn="l"/>
                <a:tab pos="1371600" algn="l"/>
                <a:tab pos="1828800" algn="l"/>
                <a:tab pos="2286000" algn="l"/>
                <a:tab pos="2743200" algn="l"/>
                <a:tab pos="3200400" algn="l"/>
              </a:tabLst>
              <a:defRPr sz="1200">
                <a:solidFill>
                  <a:srgbClr val="000000"/>
                </a:solidFill>
                <a:latin typeface="Times New Roman" charset="0"/>
                <a:ea typeface="ＭＳ Ｐゴシック" charset="0"/>
              </a:defRPr>
            </a:lvl4pPr>
            <a:lvl5pPr>
              <a:tabLst>
                <a:tab pos="457200" algn="l"/>
                <a:tab pos="914400" algn="l"/>
                <a:tab pos="1371600" algn="l"/>
                <a:tab pos="1828800" algn="l"/>
                <a:tab pos="2286000" algn="l"/>
                <a:tab pos="2743200" algn="l"/>
                <a:tab pos="3200400" algn="l"/>
              </a:tabLst>
              <a:defRPr sz="1200">
                <a:solidFill>
                  <a:srgbClr val="000000"/>
                </a:solidFill>
                <a:latin typeface="Times New Roman" charset="0"/>
                <a:ea typeface="ＭＳ Ｐゴシック"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Lst>
              <a:defRPr sz="1200">
                <a:solidFill>
                  <a:srgbClr val="000000"/>
                </a:solidFill>
                <a:latin typeface="Times New Roman" charset="0"/>
                <a:ea typeface="ＭＳ Ｐゴシック"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Lst>
              <a:defRPr sz="1200">
                <a:solidFill>
                  <a:srgbClr val="000000"/>
                </a:solidFill>
                <a:latin typeface="Times New Roman" charset="0"/>
                <a:ea typeface="ＭＳ Ｐゴシック"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Lst>
              <a:defRPr sz="1200">
                <a:solidFill>
                  <a:srgbClr val="000000"/>
                </a:solidFill>
                <a:latin typeface="Times New Roman" charset="0"/>
                <a:ea typeface="ＭＳ Ｐゴシック"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Lst>
              <a:defRPr sz="1200">
                <a:solidFill>
                  <a:srgbClr val="000000"/>
                </a:solidFill>
                <a:latin typeface="Times New Roman" charset="0"/>
                <a:ea typeface="ＭＳ Ｐゴシック" charset="0"/>
              </a:defRPr>
            </a:lvl9pPr>
          </a:lstStyle>
          <a:p>
            <a:pPr>
              <a:buSzPct val="100000"/>
              <a:buFont typeface="Times New Roman" charset="0"/>
              <a:buNone/>
            </a:pPr>
            <a:fld id="{C0659495-C419-F64E-B0DA-D6B66AB58679}" type="slidenum">
              <a:rPr lang="en-US" sz="1400"/>
              <a:pPr>
                <a:buSzPct val="100000"/>
                <a:buFont typeface="Times New Roman" charset="0"/>
                <a:buNone/>
              </a:pPr>
              <a:t>11</a:t>
            </a:fld>
            <a:endParaRPr lang="en-US" sz="1400"/>
          </a:p>
        </p:txBody>
      </p:sp>
      <p:sp>
        <p:nvSpPr>
          <p:cNvPr id="50179" name="Text Box 1"/>
          <p:cNvSpPr txBox="1">
            <a:spLocks noChangeArrowheads="1"/>
          </p:cNvSpPr>
          <p:nvPr/>
        </p:nvSpPr>
        <p:spPr bwMode="auto">
          <a:xfrm>
            <a:off x="3015953" y="12704926"/>
            <a:ext cx="2311759" cy="667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gn="r" eaLnBrk="1" hangingPunct="1">
              <a:lnSpc>
                <a:spcPct val="93000"/>
              </a:lnSpc>
              <a:buClr>
                <a:srgbClr val="000000"/>
              </a:buClr>
              <a:buSzPct val="100000"/>
              <a:buFont typeface="Times New Roman" charset="0"/>
              <a:buNone/>
            </a:pPr>
            <a:fld id="{93EA92E8-2100-7149-AB57-9F1C1F49349B}" type="slidenum">
              <a:rPr lang="en-US" sz="1400"/>
              <a:pPr algn="r" eaLnBrk="1" hangingPunct="1">
                <a:lnSpc>
                  <a:spcPct val="93000"/>
                </a:lnSpc>
                <a:buClr>
                  <a:srgbClr val="000000"/>
                </a:buClr>
                <a:buSzPct val="100000"/>
                <a:buFont typeface="Times New Roman" charset="0"/>
                <a:buNone/>
              </a:pPr>
              <a:t>11</a:t>
            </a:fld>
            <a:endParaRPr lang="en-US" sz="1400"/>
          </a:p>
        </p:txBody>
      </p:sp>
      <p:sp>
        <p:nvSpPr>
          <p:cNvPr id="50180" name="Rectangle 2"/>
          <p:cNvSpPr>
            <a:spLocks noGrp="1" noRot="1" noChangeAspect="1" noChangeArrowheads="1" noTextEdit="1"/>
          </p:cNvSpPr>
          <p:nvPr>
            <p:ph type="sldImg"/>
          </p:nvPr>
        </p:nvSpPr>
        <p:spPr>
          <a:xfrm>
            <a:off x="-1785938" y="1022350"/>
            <a:ext cx="8901113" cy="50085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1" name="Rectangle 3"/>
          <p:cNvSpPr>
            <a:spLocks noGrp="1" noChangeArrowheads="1"/>
          </p:cNvSpPr>
          <p:nvPr>
            <p:ph type="body" idx="1"/>
          </p:nvPr>
        </p:nvSpPr>
        <p:spPr>
          <a:xfrm>
            <a:off x="533315" y="6351408"/>
            <a:ext cx="4263258" cy="6017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val="1"/>
            </a:ext>
          </a:extLst>
        </p:spPr>
        <p:txBody>
          <a:bodyPr wrap="none" anchor="ctr"/>
          <a:lstStyle/>
          <a:p>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18261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8B009D-DF9D-F645-B546-7D573290B743}" type="slidenum">
              <a:rPr lang="en-US" smtClean="0"/>
              <a:pPr/>
              <a:t>37</a:t>
            </a:fld>
            <a:endParaRPr lang="en-US"/>
          </a:p>
        </p:txBody>
      </p:sp>
    </p:spTree>
    <p:extLst>
      <p:ext uri="{BB962C8B-B14F-4D97-AF65-F5344CB8AC3E}">
        <p14:creationId xmlns:p14="http://schemas.microsoft.com/office/powerpoint/2010/main" val="3095108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35094432" indent="-3467143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2pPr>
            <a:lvl3pPr marL="1057504" indent="-21150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3pPr>
            <a:lvl4pPr marL="1480505" indent="-21150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4pPr>
            <a:lvl5pPr marL="1903506" indent="-21150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5pPr>
            <a:lvl6pPr marL="2326508"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6pPr>
            <a:lvl7pPr marL="2749509"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7pPr>
            <a:lvl8pPr marL="3172511"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8pPr>
            <a:lvl9pPr marL="3595512"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9pPr>
          </a:lstStyle>
          <a:p>
            <a:pPr>
              <a:spcBef>
                <a:spcPct val="0"/>
              </a:spcBef>
            </a:pPr>
            <a:fld id="{25550911-8403-49C8-B824-CF4C9FACE34D}" type="slidenum">
              <a:rPr lang="en-US" altLang="en-US" sz="1300"/>
              <a:pPr>
                <a:spcBef>
                  <a:spcPct val="0"/>
                </a:spcBef>
              </a:pPr>
              <a:t>38</a:t>
            </a:fld>
            <a:endParaRPr lang="en-US" altLang="en-US" sz="1300"/>
          </a:p>
        </p:txBody>
      </p:sp>
      <p:sp>
        <p:nvSpPr>
          <p:cNvPr id="47107" name="Text Box 1"/>
          <p:cNvSpPr txBox="1">
            <a:spLocks noChangeArrowheads="1"/>
          </p:cNvSpPr>
          <p:nvPr/>
        </p:nvSpPr>
        <p:spPr bwMode="auto">
          <a:xfrm>
            <a:off x="2746672" y="11886227"/>
            <a:ext cx="2105352" cy="624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lnSpc>
                <a:spcPct val="93000"/>
              </a:lnSpc>
              <a:spcBef>
                <a:spcPct val="0"/>
              </a:spcBef>
            </a:pPr>
            <a:fld id="{D70C0445-2DFB-4F27-9CB1-B5F619846492}" type="slidenum">
              <a:rPr lang="en-US" altLang="en-US" sz="1300"/>
              <a:pPr algn="r" eaLnBrk="1" hangingPunct="1">
                <a:lnSpc>
                  <a:spcPct val="93000"/>
                </a:lnSpc>
                <a:spcBef>
                  <a:spcPct val="0"/>
                </a:spcBef>
              </a:pPr>
              <a:t>38</a:t>
            </a:fld>
            <a:endParaRPr lang="en-US" altLang="en-US" sz="1300"/>
          </a:p>
        </p:txBody>
      </p:sp>
      <p:sp>
        <p:nvSpPr>
          <p:cNvPr id="47108" name="Freeform 2"/>
          <p:cNvSpPr>
            <a:spLocks noChangeArrowheads="1"/>
          </p:cNvSpPr>
          <p:nvPr/>
        </p:nvSpPr>
        <p:spPr bwMode="auto">
          <a:xfrm>
            <a:off x="2746672" y="11886227"/>
            <a:ext cx="2105352" cy="624032"/>
          </a:xfrm>
          <a:custGeom>
            <a:avLst/>
            <a:gdLst>
              <a:gd name="T0" fmla="*/ 0 w 21600"/>
              <a:gd name="T1" fmla="*/ 0 h 21600"/>
              <a:gd name="T2" fmla="*/ 2147483646 w 21600"/>
              <a:gd name="T3" fmla="*/ 0 h 21600"/>
              <a:gd name="T4" fmla="*/ 2147483646 w 21600"/>
              <a:gd name="T5" fmla="*/ 2147483646 h 21600"/>
              <a:gd name="T6" fmla="*/ 0 w 21600"/>
              <a:gd name="T7" fmla="*/ 2147483646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492" rIns="0" bIns="0" anchor="b"/>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lnSpc>
                <a:spcPct val="95000"/>
              </a:lnSpc>
              <a:spcBef>
                <a:spcPct val="0"/>
              </a:spcBef>
            </a:pPr>
            <a:fld id="{D1C9ED10-A60A-4694-9C79-6BEF88FC6D69}" type="slidenum">
              <a:rPr lang="en-US" altLang="en-US" sz="1700">
                <a:latin typeface="Times New Roman" panose="02020603050405020304" pitchFamily="18" charset="0"/>
                <a:cs typeface="Segoe UI" panose="020B0502040204020203" pitchFamily="34" charset="0"/>
              </a:rPr>
              <a:pPr eaLnBrk="1" hangingPunct="1">
                <a:lnSpc>
                  <a:spcPct val="95000"/>
                </a:lnSpc>
                <a:spcBef>
                  <a:spcPct val="0"/>
                </a:spcBef>
              </a:pPr>
              <a:t>38</a:t>
            </a:fld>
            <a:endParaRPr lang="en-US" altLang="en-US" sz="1700">
              <a:latin typeface="Times New Roman" panose="02020603050405020304" pitchFamily="18" charset="0"/>
              <a:cs typeface="Segoe UI" panose="020B0502040204020203" pitchFamily="34" charset="0"/>
            </a:endParaRPr>
          </a:p>
        </p:txBody>
      </p:sp>
      <p:sp>
        <p:nvSpPr>
          <p:cNvPr id="47109" name="Rectangle 3"/>
          <p:cNvSpPr>
            <a:spLocks noGrp="1" noRot="1" noChangeAspect="1" noChangeArrowheads="1" noTextEdit="1"/>
          </p:cNvSpPr>
          <p:nvPr>
            <p:ph type="sldImg"/>
          </p:nvPr>
        </p:nvSpPr>
        <p:spPr>
          <a:xfrm>
            <a:off x="-1738313" y="955675"/>
            <a:ext cx="8329613" cy="46863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10" name="Text Box 4"/>
          <p:cNvSpPr txBox="1">
            <a:spLocks noChangeArrowheads="1"/>
          </p:cNvSpPr>
          <p:nvPr/>
        </p:nvSpPr>
        <p:spPr bwMode="auto">
          <a:xfrm>
            <a:off x="485698" y="5942127"/>
            <a:ext cx="3882610" cy="5630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4600" tIns="42300" rIns="84600" bIns="42300" anchor="ctr"/>
          <a:lstStyle>
            <a:lvl1pPr>
              <a:spcBef>
                <a:spcPct val="30000"/>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lnSpc>
                <a:spcPct val="93000"/>
              </a:lnSpc>
              <a:spcBef>
                <a:spcPct val="0"/>
              </a:spcBef>
            </a:pPr>
            <a:endParaRPr lang="en-US" altLang="en-US" sz="2200">
              <a:solidFill>
                <a:schemeClr val="bg1"/>
              </a:solidFill>
            </a:endParaRPr>
          </a:p>
        </p:txBody>
      </p:sp>
    </p:spTree>
    <p:extLst>
      <p:ext uri="{BB962C8B-B14F-4D97-AF65-F5344CB8AC3E}">
        <p14:creationId xmlns:p14="http://schemas.microsoft.com/office/powerpoint/2010/main" val="405464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idx="10"/>
          </p:nvPr>
        </p:nvSpPr>
        <p:spPr/>
        <p:txBody>
          <a:bodyPr/>
          <a:lstStyle/>
          <a:p>
            <a:pPr>
              <a:defRPr/>
            </a:pPr>
            <a:fld id="{01BE6C57-D0F4-4782-BD9F-691310DA9048}" type="slidenum">
              <a:rPr lang="en-US" smtClean="0"/>
              <a:pPr>
                <a:defRPr/>
              </a:pPr>
              <a:t>46</a:t>
            </a:fld>
            <a:endParaRPr lang="en-US"/>
          </a:p>
        </p:txBody>
      </p:sp>
    </p:spTree>
    <p:extLst>
      <p:ext uri="{BB962C8B-B14F-4D97-AF65-F5344CB8AC3E}">
        <p14:creationId xmlns:p14="http://schemas.microsoft.com/office/powerpoint/2010/main" val="2084556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35094432" indent="-3467143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2pPr>
            <a:lvl3pPr marL="1057504" indent="-21150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3pPr>
            <a:lvl4pPr marL="1480505" indent="-21150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4pPr>
            <a:lvl5pPr marL="1903506" indent="-21150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5pPr>
            <a:lvl6pPr marL="2326508"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6pPr>
            <a:lvl7pPr marL="2749509"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7pPr>
            <a:lvl8pPr marL="3172511"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8pPr>
            <a:lvl9pPr marL="3595512"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9pPr>
          </a:lstStyle>
          <a:p>
            <a:pPr>
              <a:spcBef>
                <a:spcPct val="0"/>
              </a:spcBef>
            </a:pPr>
            <a:fld id="{25550911-8403-49C8-B824-CF4C9FACE34D}" type="slidenum">
              <a:rPr lang="en-US" altLang="en-US" sz="1300"/>
              <a:pPr>
                <a:spcBef>
                  <a:spcPct val="0"/>
                </a:spcBef>
              </a:pPr>
              <a:t>53</a:t>
            </a:fld>
            <a:endParaRPr lang="en-US" altLang="en-US" sz="1300"/>
          </a:p>
        </p:txBody>
      </p:sp>
      <p:sp>
        <p:nvSpPr>
          <p:cNvPr id="47107" name="Text Box 1"/>
          <p:cNvSpPr txBox="1">
            <a:spLocks noChangeArrowheads="1"/>
          </p:cNvSpPr>
          <p:nvPr/>
        </p:nvSpPr>
        <p:spPr bwMode="auto">
          <a:xfrm>
            <a:off x="2746672" y="11886227"/>
            <a:ext cx="2105352" cy="624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lnSpc>
                <a:spcPct val="93000"/>
              </a:lnSpc>
              <a:spcBef>
                <a:spcPct val="0"/>
              </a:spcBef>
            </a:pPr>
            <a:fld id="{D70C0445-2DFB-4F27-9CB1-B5F619846492}" type="slidenum">
              <a:rPr lang="en-US" altLang="en-US" sz="1300"/>
              <a:pPr algn="r" eaLnBrk="1" hangingPunct="1">
                <a:lnSpc>
                  <a:spcPct val="93000"/>
                </a:lnSpc>
                <a:spcBef>
                  <a:spcPct val="0"/>
                </a:spcBef>
              </a:pPr>
              <a:t>53</a:t>
            </a:fld>
            <a:endParaRPr lang="en-US" altLang="en-US" sz="1300"/>
          </a:p>
        </p:txBody>
      </p:sp>
      <p:sp>
        <p:nvSpPr>
          <p:cNvPr id="47108" name="Freeform 2"/>
          <p:cNvSpPr>
            <a:spLocks noChangeArrowheads="1"/>
          </p:cNvSpPr>
          <p:nvPr/>
        </p:nvSpPr>
        <p:spPr bwMode="auto">
          <a:xfrm>
            <a:off x="2746672" y="11886227"/>
            <a:ext cx="2105352" cy="624032"/>
          </a:xfrm>
          <a:custGeom>
            <a:avLst/>
            <a:gdLst>
              <a:gd name="T0" fmla="*/ 0 w 21600"/>
              <a:gd name="T1" fmla="*/ 0 h 21600"/>
              <a:gd name="T2" fmla="*/ 2147483646 w 21600"/>
              <a:gd name="T3" fmla="*/ 0 h 21600"/>
              <a:gd name="T4" fmla="*/ 2147483646 w 21600"/>
              <a:gd name="T5" fmla="*/ 2147483646 h 21600"/>
              <a:gd name="T6" fmla="*/ 0 w 21600"/>
              <a:gd name="T7" fmla="*/ 2147483646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492" rIns="0" bIns="0" anchor="b"/>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lnSpc>
                <a:spcPct val="95000"/>
              </a:lnSpc>
              <a:spcBef>
                <a:spcPct val="0"/>
              </a:spcBef>
            </a:pPr>
            <a:fld id="{D1C9ED10-A60A-4694-9C79-6BEF88FC6D69}" type="slidenum">
              <a:rPr lang="en-US" altLang="en-US" sz="1700">
                <a:latin typeface="Times New Roman" panose="02020603050405020304" pitchFamily="18" charset="0"/>
                <a:cs typeface="Segoe UI" panose="020B0502040204020203" pitchFamily="34" charset="0"/>
              </a:rPr>
              <a:pPr eaLnBrk="1" hangingPunct="1">
                <a:lnSpc>
                  <a:spcPct val="95000"/>
                </a:lnSpc>
                <a:spcBef>
                  <a:spcPct val="0"/>
                </a:spcBef>
              </a:pPr>
              <a:t>53</a:t>
            </a:fld>
            <a:endParaRPr lang="en-US" altLang="en-US" sz="1700">
              <a:latin typeface="Times New Roman" panose="02020603050405020304" pitchFamily="18" charset="0"/>
              <a:cs typeface="Segoe UI" panose="020B0502040204020203" pitchFamily="34" charset="0"/>
            </a:endParaRPr>
          </a:p>
        </p:txBody>
      </p:sp>
      <p:sp>
        <p:nvSpPr>
          <p:cNvPr id="47109" name="Rectangle 3"/>
          <p:cNvSpPr>
            <a:spLocks noGrp="1" noRot="1" noChangeAspect="1" noChangeArrowheads="1" noTextEdit="1"/>
          </p:cNvSpPr>
          <p:nvPr>
            <p:ph type="sldImg"/>
          </p:nvPr>
        </p:nvSpPr>
        <p:spPr>
          <a:xfrm>
            <a:off x="-1738313" y="955675"/>
            <a:ext cx="8329613" cy="46863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10" name="Text Box 4"/>
          <p:cNvSpPr txBox="1">
            <a:spLocks noChangeArrowheads="1"/>
          </p:cNvSpPr>
          <p:nvPr/>
        </p:nvSpPr>
        <p:spPr bwMode="auto">
          <a:xfrm>
            <a:off x="485698" y="5942127"/>
            <a:ext cx="3882610" cy="5630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4600" tIns="42300" rIns="84600" bIns="42300" anchor="ctr"/>
          <a:lstStyle>
            <a:lvl1pPr>
              <a:spcBef>
                <a:spcPct val="30000"/>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lnSpc>
                <a:spcPct val="93000"/>
              </a:lnSpc>
              <a:spcBef>
                <a:spcPct val="0"/>
              </a:spcBef>
            </a:pPr>
            <a:endParaRPr lang="en-US" altLang="en-US" sz="2200">
              <a:solidFill>
                <a:schemeClr val="bg1"/>
              </a:solidFill>
            </a:endParaRPr>
          </a:p>
        </p:txBody>
      </p:sp>
    </p:spTree>
    <p:extLst>
      <p:ext uri="{BB962C8B-B14F-4D97-AF65-F5344CB8AC3E}">
        <p14:creationId xmlns:p14="http://schemas.microsoft.com/office/powerpoint/2010/main" val="405464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8B009D-DF9D-F645-B546-7D573290B743}" type="slidenum">
              <a:rPr lang="en-US" smtClean="0"/>
              <a:pPr/>
              <a:t>16</a:t>
            </a:fld>
            <a:endParaRPr lang="en-US"/>
          </a:p>
        </p:txBody>
      </p:sp>
    </p:spTree>
    <p:extLst>
      <p:ext uri="{BB962C8B-B14F-4D97-AF65-F5344CB8AC3E}">
        <p14:creationId xmlns:p14="http://schemas.microsoft.com/office/powerpoint/2010/main" val="1183184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8B009D-DF9D-F645-B546-7D573290B743}" type="slidenum">
              <a:rPr lang="en-US" smtClean="0"/>
              <a:pPr/>
              <a:t>17</a:t>
            </a:fld>
            <a:endParaRPr lang="en-US"/>
          </a:p>
        </p:txBody>
      </p:sp>
    </p:spTree>
    <p:extLst>
      <p:ext uri="{BB962C8B-B14F-4D97-AF65-F5344CB8AC3E}">
        <p14:creationId xmlns:p14="http://schemas.microsoft.com/office/powerpoint/2010/main" val="399285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8B009D-DF9D-F645-B546-7D573290B743}" type="slidenum">
              <a:rPr lang="en-US" smtClean="0"/>
              <a:pPr/>
              <a:t>20</a:t>
            </a:fld>
            <a:endParaRPr lang="en-US"/>
          </a:p>
        </p:txBody>
      </p:sp>
    </p:spTree>
    <p:extLst>
      <p:ext uri="{BB962C8B-B14F-4D97-AF65-F5344CB8AC3E}">
        <p14:creationId xmlns:p14="http://schemas.microsoft.com/office/powerpoint/2010/main" val="3849257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Arial" panose="020B0604020202020204" pitchFamily="34" charset="0"/>
              <a:buNone/>
              <a:tabLst/>
              <a:defRPr/>
            </a:pPr>
            <a:r>
              <a:rPr lang="en-US" altLang="en-US" dirty="0" smtClean="0"/>
              <a:t>As</a:t>
            </a:r>
            <a:r>
              <a:rPr lang="en-US" altLang="en-US" baseline="0" dirty="0" smtClean="0"/>
              <a:t> previously mentioned </a:t>
            </a:r>
            <a:r>
              <a:rPr lang="en-US" altLang="en-US" dirty="0" smtClean="0"/>
              <a:t>SUSE</a:t>
            </a:r>
            <a:r>
              <a:rPr lang="en-US" altLang="en-US" baseline="0" dirty="0" smtClean="0"/>
              <a:t> Enterprise storage is a highly scalable and highly available storage solution. </a:t>
            </a:r>
          </a:p>
          <a:p>
            <a:pPr marL="0" marR="0" indent="0" algn="l" defTabSz="457200" rtl="0" eaLnBrk="0" fontAlgn="base" latinLnBrk="0" hangingPunct="0">
              <a:lnSpc>
                <a:spcPct val="100000"/>
              </a:lnSpc>
              <a:spcBef>
                <a:spcPct val="30000"/>
              </a:spcBef>
              <a:spcAft>
                <a:spcPct val="0"/>
              </a:spcAft>
              <a:buClr>
                <a:srgbClr val="000000"/>
              </a:buClr>
              <a:buSzPct val="100000"/>
              <a:buFont typeface="Arial" panose="020B0604020202020204" pitchFamily="34" charset="0"/>
              <a:buNone/>
              <a:tabLst/>
              <a:defRPr/>
            </a:pPr>
            <a:endParaRPr lang="en-US" altLang="en-US"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Arial" panose="020B0604020202020204" pitchFamily="34" charset="0"/>
              <a:buNone/>
              <a:tabLst/>
              <a:defRPr/>
            </a:pPr>
            <a:r>
              <a:rPr lang="en-US" altLang="en-US" baseline="0" dirty="0" smtClean="0"/>
              <a:t>A SUSE Enterprise Storage Cluster is build using commodity server and disk drive components.  Giving you freedom of choice to choose the hardware and significantly reduce capital cost by eliminating the need to purchase more expensive proprietary storage systems. Still your current investment is protected because different types and speeds of drives can be deployed dependent on your requirements.  This could include flash drives for very high performance or high capacity hard disk drives for bulk storage. </a:t>
            </a:r>
          </a:p>
          <a:p>
            <a:pPr marL="0" marR="0" indent="0" algn="l" defTabSz="457200" rtl="0" eaLnBrk="0" fontAlgn="base" latinLnBrk="0" hangingPunct="0">
              <a:lnSpc>
                <a:spcPct val="100000"/>
              </a:lnSpc>
              <a:spcBef>
                <a:spcPct val="30000"/>
              </a:spcBef>
              <a:spcAft>
                <a:spcPct val="0"/>
              </a:spcAft>
              <a:buClr>
                <a:srgbClr val="000000"/>
              </a:buClr>
              <a:buSzPct val="100000"/>
              <a:buFont typeface="Arial" panose="020B0604020202020204" pitchFamily="34" charset="0"/>
              <a:buNone/>
              <a:tabLst/>
              <a:defRPr/>
            </a:pPr>
            <a:endParaRPr lang="en-US" altLang="en-US"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Arial" panose="020B0604020202020204" pitchFamily="34" charset="0"/>
              <a:buNone/>
              <a:tabLst/>
              <a:defRPr/>
            </a:pPr>
            <a:r>
              <a:rPr lang="en-US" altLang="en-US" baseline="0" dirty="0" smtClean="0"/>
              <a:t>[click]</a:t>
            </a:r>
          </a:p>
        </p:txBody>
      </p:sp>
      <p:sp>
        <p:nvSpPr>
          <p:cNvPr id="4" name="Slide Number Placeholder 3"/>
          <p:cNvSpPr>
            <a:spLocks noGrp="1"/>
          </p:cNvSpPr>
          <p:nvPr>
            <p:ph type="sldNum"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BE6C57-D0F4-4782-BD9F-691310DA904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7339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8B009D-DF9D-F645-B546-7D573290B743}" type="slidenum">
              <a:rPr lang="en-US" smtClean="0"/>
              <a:pPr/>
              <a:t>23</a:t>
            </a:fld>
            <a:endParaRPr lang="en-US"/>
          </a:p>
        </p:txBody>
      </p:sp>
    </p:spTree>
    <p:extLst>
      <p:ext uri="{BB962C8B-B14F-4D97-AF65-F5344CB8AC3E}">
        <p14:creationId xmlns:p14="http://schemas.microsoft.com/office/powerpoint/2010/main" val="191899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8B009D-DF9D-F645-B546-7D573290B743}" type="slidenum">
              <a:rPr lang="en-US" smtClean="0"/>
              <a:pPr/>
              <a:t>28</a:t>
            </a:fld>
            <a:endParaRPr lang="en-US"/>
          </a:p>
        </p:txBody>
      </p:sp>
    </p:spTree>
    <p:extLst>
      <p:ext uri="{BB962C8B-B14F-4D97-AF65-F5344CB8AC3E}">
        <p14:creationId xmlns:p14="http://schemas.microsoft.com/office/powerpoint/2010/main" val="1389385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8B009D-DF9D-F645-B546-7D573290B743}" type="slidenum">
              <a:rPr lang="en-US" smtClean="0"/>
              <a:pPr/>
              <a:t>29</a:t>
            </a:fld>
            <a:endParaRPr lang="en-US"/>
          </a:p>
        </p:txBody>
      </p:sp>
    </p:spTree>
    <p:extLst>
      <p:ext uri="{BB962C8B-B14F-4D97-AF65-F5344CB8AC3E}">
        <p14:creationId xmlns:p14="http://schemas.microsoft.com/office/powerpoint/2010/main" val="3095108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35094432" indent="-3467143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2pPr>
            <a:lvl3pPr marL="1057504" indent="-21150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3pPr>
            <a:lvl4pPr marL="1480505" indent="-21150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4pPr>
            <a:lvl5pPr marL="1903506" indent="-211501">
              <a:spcBef>
                <a:spcPct val="30000"/>
              </a:spcBef>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5pPr>
            <a:lvl6pPr marL="2326508"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6pPr>
            <a:lvl7pPr marL="2749509"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7pPr>
            <a:lvl8pPr marL="3172511"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8pPr>
            <a:lvl9pPr marL="3595512" indent="-211501" defTabSz="423001" eaLnBrk="0" fontAlgn="base" hangingPunct="0">
              <a:spcBef>
                <a:spcPct val="30000"/>
              </a:spcBef>
              <a:spcAft>
                <a:spcPct val="0"/>
              </a:spcAft>
              <a:buClr>
                <a:srgbClr val="000000"/>
              </a:buClr>
              <a:buSzPct val="100000"/>
              <a:buFont typeface="Times New Roman" panose="02020603050405020304" pitchFamily="18" charset="0"/>
              <a:tabLst>
                <a:tab pos="423001" algn="l"/>
                <a:tab pos="846003" algn="l"/>
                <a:tab pos="1269004" algn="l"/>
                <a:tab pos="1692006" algn="l"/>
                <a:tab pos="2115007" algn="l"/>
                <a:tab pos="2538009" algn="l"/>
                <a:tab pos="2961010" algn="l"/>
              </a:tabLst>
              <a:defRPr sz="1100">
                <a:solidFill>
                  <a:srgbClr val="000000"/>
                </a:solidFill>
                <a:latin typeface="Times New Roman" panose="02020603050405020304" pitchFamily="18" charset="0"/>
                <a:ea typeface="ＭＳ Ｐゴシック" panose="020B0600070205080204" pitchFamily="34" charset="-128"/>
              </a:defRPr>
            </a:lvl9pPr>
          </a:lstStyle>
          <a:p>
            <a:pPr>
              <a:spcBef>
                <a:spcPct val="0"/>
              </a:spcBef>
            </a:pPr>
            <a:fld id="{25550911-8403-49C8-B824-CF4C9FACE34D}" type="slidenum">
              <a:rPr lang="en-US" altLang="en-US" sz="1300"/>
              <a:pPr>
                <a:spcBef>
                  <a:spcPct val="0"/>
                </a:spcBef>
              </a:pPr>
              <a:t>33</a:t>
            </a:fld>
            <a:endParaRPr lang="en-US" altLang="en-US" sz="1300"/>
          </a:p>
        </p:txBody>
      </p:sp>
      <p:sp>
        <p:nvSpPr>
          <p:cNvPr id="47107" name="Text Box 1"/>
          <p:cNvSpPr txBox="1">
            <a:spLocks noChangeArrowheads="1"/>
          </p:cNvSpPr>
          <p:nvPr/>
        </p:nvSpPr>
        <p:spPr bwMode="auto">
          <a:xfrm>
            <a:off x="2746672" y="11886227"/>
            <a:ext cx="2105352" cy="624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ＭＳ Ｐゴシック" panose="020B0600070205080204" pitchFamily="34" charset="-128"/>
              </a:defRPr>
            </a:lvl9pPr>
          </a:lstStyle>
          <a:p>
            <a:pPr algn="r" eaLnBrk="1" hangingPunct="1">
              <a:lnSpc>
                <a:spcPct val="93000"/>
              </a:lnSpc>
              <a:spcBef>
                <a:spcPct val="0"/>
              </a:spcBef>
            </a:pPr>
            <a:fld id="{D70C0445-2DFB-4F27-9CB1-B5F619846492}" type="slidenum">
              <a:rPr lang="en-US" altLang="en-US" sz="1300"/>
              <a:pPr algn="r" eaLnBrk="1" hangingPunct="1">
                <a:lnSpc>
                  <a:spcPct val="93000"/>
                </a:lnSpc>
                <a:spcBef>
                  <a:spcPct val="0"/>
                </a:spcBef>
              </a:pPr>
              <a:t>33</a:t>
            </a:fld>
            <a:endParaRPr lang="en-US" altLang="en-US" sz="1300"/>
          </a:p>
        </p:txBody>
      </p:sp>
      <p:sp>
        <p:nvSpPr>
          <p:cNvPr id="47108" name="Freeform 2"/>
          <p:cNvSpPr>
            <a:spLocks noChangeArrowheads="1"/>
          </p:cNvSpPr>
          <p:nvPr/>
        </p:nvSpPr>
        <p:spPr bwMode="auto">
          <a:xfrm>
            <a:off x="2746672" y="11886227"/>
            <a:ext cx="2105352" cy="624032"/>
          </a:xfrm>
          <a:custGeom>
            <a:avLst/>
            <a:gdLst>
              <a:gd name="T0" fmla="*/ 0 w 21600"/>
              <a:gd name="T1" fmla="*/ 0 h 21600"/>
              <a:gd name="T2" fmla="*/ 2147483646 w 21600"/>
              <a:gd name="T3" fmla="*/ 0 h 21600"/>
              <a:gd name="T4" fmla="*/ 2147483646 w 21600"/>
              <a:gd name="T5" fmla="*/ 2147483646 h 21600"/>
              <a:gd name="T6" fmla="*/ 0 w 21600"/>
              <a:gd name="T7" fmla="*/ 2147483646 h 21600"/>
              <a:gd name="T8" fmla="*/ 0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0492" rIns="0" bIns="0" anchor="b"/>
          <a:lstStyle>
            <a:lvl1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lnSpc>
                <a:spcPct val="95000"/>
              </a:lnSpc>
              <a:spcBef>
                <a:spcPct val="0"/>
              </a:spcBef>
            </a:pPr>
            <a:fld id="{D1C9ED10-A60A-4694-9C79-6BEF88FC6D69}" type="slidenum">
              <a:rPr lang="en-US" altLang="en-US" sz="1700">
                <a:latin typeface="Times New Roman" panose="02020603050405020304" pitchFamily="18" charset="0"/>
                <a:cs typeface="Segoe UI" panose="020B0502040204020203" pitchFamily="34" charset="0"/>
              </a:rPr>
              <a:pPr eaLnBrk="1" hangingPunct="1">
                <a:lnSpc>
                  <a:spcPct val="95000"/>
                </a:lnSpc>
                <a:spcBef>
                  <a:spcPct val="0"/>
                </a:spcBef>
              </a:pPr>
              <a:t>33</a:t>
            </a:fld>
            <a:endParaRPr lang="en-US" altLang="en-US" sz="1700">
              <a:latin typeface="Times New Roman" panose="02020603050405020304" pitchFamily="18" charset="0"/>
              <a:cs typeface="Segoe UI" panose="020B0502040204020203" pitchFamily="34" charset="0"/>
            </a:endParaRPr>
          </a:p>
        </p:txBody>
      </p:sp>
      <p:sp>
        <p:nvSpPr>
          <p:cNvPr id="47109" name="Rectangle 3"/>
          <p:cNvSpPr>
            <a:spLocks noGrp="1" noRot="1" noChangeAspect="1" noChangeArrowheads="1" noTextEdit="1"/>
          </p:cNvSpPr>
          <p:nvPr>
            <p:ph type="sldImg"/>
          </p:nvPr>
        </p:nvSpPr>
        <p:spPr>
          <a:xfrm>
            <a:off x="816299" y="956195"/>
            <a:ext cx="3220572" cy="468598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10" name="Text Box 4"/>
          <p:cNvSpPr txBox="1">
            <a:spLocks noChangeArrowheads="1"/>
          </p:cNvSpPr>
          <p:nvPr/>
        </p:nvSpPr>
        <p:spPr bwMode="auto">
          <a:xfrm>
            <a:off x="485698" y="5942127"/>
            <a:ext cx="3882610" cy="5630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4600" tIns="42300" rIns="84600" bIns="42300" anchor="ctr"/>
          <a:lstStyle>
            <a:lvl1pPr>
              <a:spcBef>
                <a:spcPct val="30000"/>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hangingPunct="1">
              <a:lnSpc>
                <a:spcPct val="93000"/>
              </a:lnSpc>
              <a:spcBef>
                <a:spcPct val="0"/>
              </a:spcBef>
            </a:pPr>
            <a:endParaRPr lang="en-US" altLang="en-US" sz="2200">
              <a:solidFill>
                <a:schemeClr val="bg1"/>
              </a:solidFill>
            </a:endParaRPr>
          </a:p>
        </p:txBody>
      </p:sp>
    </p:spTree>
    <p:extLst>
      <p:ext uri="{BB962C8B-B14F-4D97-AF65-F5344CB8AC3E}">
        <p14:creationId xmlns:p14="http://schemas.microsoft.com/office/powerpoint/2010/main" val="405464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49"/>
            <a:ext cx="7772400" cy="1102519"/>
          </a:xfrm>
        </p:spPr>
        <p:txBody>
          <a:bodyPr/>
          <a:lstStyle/>
          <a:p>
            <a:r>
              <a:rPr lang="fi-FI"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940" indent="0" algn="ctr">
              <a:buNone/>
              <a:defRPr>
                <a:solidFill>
                  <a:schemeClr val="tx1">
                    <a:tint val="75000"/>
                  </a:schemeClr>
                </a:solidFill>
              </a:defRPr>
            </a:lvl2pPr>
            <a:lvl3pPr marL="913880" indent="0" algn="ctr">
              <a:buNone/>
              <a:defRPr>
                <a:solidFill>
                  <a:schemeClr val="tx1">
                    <a:tint val="75000"/>
                  </a:schemeClr>
                </a:solidFill>
              </a:defRPr>
            </a:lvl3pPr>
            <a:lvl4pPr marL="1370820" indent="0" algn="ctr">
              <a:buNone/>
              <a:defRPr>
                <a:solidFill>
                  <a:schemeClr val="tx1">
                    <a:tint val="75000"/>
                  </a:schemeClr>
                </a:solidFill>
              </a:defRPr>
            </a:lvl4pPr>
            <a:lvl5pPr marL="1827760" indent="0" algn="ctr">
              <a:buNone/>
              <a:defRPr>
                <a:solidFill>
                  <a:schemeClr val="tx1">
                    <a:tint val="75000"/>
                  </a:schemeClr>
                </a:solidFill>
              </a:defRPr>
            </a:lvl5pPr>
            <a:lvl6pPr marL="2284700" indent="0" algn="ctr">
              <a:buNone/>
              <a:defRPr>
                <a:solidFill>
                  <a:schemeClr val="tx1">
                    <a:tint val="75000"/>
                  </a:schemeClr>
                </a:solidFill>
              </a:defRPr>
            </a:lvl6pPr>
            <a:lvl7pPr marL="2741640" indent="0" algn="ctr">
              <a:buNone/>
              <a:defRPr>
                <a:solidFill>
                  <a:schemeClr val="tx1">
                    <a:tint val="75000"/>
                  </a:schemeClr>
                </a:solidFill>
              </a:defRPr>
            </a:lvl7pPr>
            <a:lvl8pPr marL="3198580" indent="0" algn="ctr">
              <a:buNone/>
              <a:defRPr>
                <a:solidFill>
                  <a:schemeClr val="tx1">
                    <a:tint val="75000"/>
                  </a:schemeClr>
                </a:solidFill>
              </a:defRPr>
            </a:lvl8pPr>
            <a:lvl9pPr marL="3655520" indent="0" algn="ctr">
              <a:buNone/>
              <a:defRPr>
                <a:solidFill>
                  <a:schemeClr val="tx1">
                    <a:tint val="75000"/>
                  </a:schemeClr>
                </a:solidFill>
              </a:defRPr>
            </a:lvl9pPr>
          </a:lstStyle>
          <a:p>
            <a:r>
              <a:rPr lang="fi-FI" smtClean="0"/>
              <a:t>Click to edit Master subtitle style</a:t>
            </a:r>
            <a:endParaRPr lang="en-US"/>
          </a:p>
        </p:txBody>
      </p:sp>
      <p:sp>
        <p:nvSpPr>
          <p:cNvPr id="4" name="Date Placeholder 3"/>
          <p:cNvSpPr>
            <a:spLocks noGrp="1"/>
          </p:cNvSpPr>
          <p:nvPr>
            <p:ph type="dt" sz="half" idx="10"/>
          </p:nvPr>
        </p:nvSpPr>
        <p:spPr/>
        <p:txBody>
          <a:bodyPr/>
          <a:lstStyle/>
          <a:p>
            <a:fld id="{854CC01D-A8E2-3448-B66C-A976407B944F}" type="datetimeFigureOut">
              <a:rPr lang="en-US" smtClean="0"/>
              <a:pPr/>
              <a:t>16/10/28</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6" name="Slide Number Placeholder 5"/>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Date Placeholder 3"/>
          <p:cNvSpPr>
            <a:spLocks noGrp="1"/>
          </p:cNvSpPr>
          <p:nvPr>
            <p:ph type="dt" sz="half" idx="10"/>
          </p:nvPr>
        </p:nvSpPr>
        <p:spPr/>
        <p:txBody>
          <a:bodyPr/>
          <a:lstStyle/>
          <a:p>
            <a:fld id="{854CC01D-A8E2-3448-B66C-A976407B944F}" type="datetimeFigureOut">
              <a:rPr lang="en-US" smtClean="0"/>
              <a:pPr/>
              <a:t>16/10/28</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6" name="Slide Number Placeholder 5"/>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3"/>
            <a:ext cx="2057400" cy="4388644"/>
          </a:xfrm>
        </p:spPr>
        <p:txBody>
          <a:bodyPr vert="eaVert"/>
          <a:lstStyle/>
          <a:p>
            <a:r>
              <a:rPr lang="fi-FI" smtClean="0"/>
              <a:t>Click to edit Master title style</a:t>
            </a:r>
            <a:endParaRPr lang="en-US"/>
          </a:p>
        </p:txBody>
      </p:sp>
      <p:sp>
        <p:nvSpPr>
          <p:cNvPr id="3" name="Vertical Text Placeholder 2"/>
          <p:cNvSpPr>
            <a:spLocks noGrp="1"/>
          </p:cNvSpPr>
          <p:nvPr>
            <p:ph type="body" orient="vert" idx="1"/>
          </p:nvPr>
        </p:nvSpPr>
        <p:spPr>
          <a:xfrm>
            <a:off x="457200" y="205983"/>
            <a:ext cx="6019800" cy="4388644"/>
          </a:xfrm>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Date Placeholder 3"/>
          <p:cNvSpPr>
            <a:spLocks noGrp="1"/>
          </p:cNvSpPr>
          <p:nvPr>
            <p:ph type="dt" sz="half" idx="10"/>
          </p:nvPr>
        </p:nvSpPr>
        <p:spPr/>
        <p:txBody>
          <a:bodyPr/>
          <a:lstStyle/>
          <a:p>
            <a:fld id="{854CC01D-A8E2-3448-B66C-A976407B944F}" type="datetimeFigureOut">
              <a:rPr lang="en-US" smtClean="0"/>
              <a:pPr/>
              <a:t>16/10/28</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6" name="Slide Number Placeholder 5"/>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2006916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1059515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2290254"/>
            <a:ext cx="7772400" cy="1022350"/>
          </a:xfrm>
        </p:spPr>
        <p:txBody>
          <a:bodyPr anchor="t"/>
          <a:lstStyle>
            <a:lvl1pPr algn="l">
              <a:defRPr sz="4000" b="1" cap="all"/>
            </a:lvl1p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722313" y="1077899"/>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1229012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3605070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3933420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3216895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1906287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54833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Content Placeholder 2"/>
          <p:cNvSpPr>
            <a:spLocks noGrp="1"/>
          </p:cNvSpPr>
          <p:nvPr>
            <p:ph idx="1"/>
          </p:nvPr>
        </p:nvSpPr>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Date Placeholder 3"/>
          <p:cNvSpPr>
            <a:spLocks noGrp="1"/>
          </p:cNvSpPr>
          <p:nvPr>
            <p:ph type="dt" sz="half" idx="10"/>
          </p:nvPr>
        </p:nvSpPr>
        <p:spPr/>
        <p:txBody>
          <a:bodyPr/>
          <a:lstStyle/>
          <a:p>
            <a:fld id="{854CC01D-A8E2-3448-B66C-A976407B944F}" type="datetimeFigureOut">
              <a:rPr lang="en-US" smtClean="0"/>
              <a:pPr/>
              <a:t>16/10/28</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6" name="Slide Number Placeholder 5"/>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3559015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2199489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06375"/>
            <a:ext cx="6019800" cy="4387850"/>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D295807-5010-2D4C-8B59-FDAC31E95DBA}" type="datetimeFigureOut">
              <a:rPr kumimoji="1" lang="zh-CN" altLang="en-US" smtClean="0"/>
              <a:t>16/10/28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C023FCF-9938-B64A-86AC-56423BBA13FF}" type="slidenum">
              <a:rPr kumimoji="1" lang="zh-CN" altLang="en-US" smtClean="0"/>
              <a:t>‹#›</a:t>
            </a:fld>
            <a:endParaRPr kumimoji="1" lang="zh-CN" altLang="en-US"/>
          </a:p>
        </p:txBody>
      </p:sp>
    </p:spTree>
    <p:extLst>
      <p:ext uri="{BB962C8B-B14F-4D97-AF65-F5344CB8AC3E}">
        <p14:creationId xmlns:p14="http://schemas.microsoft.com/office/powerpoint/2010/main" val="320013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fi-FI"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940" indent="0">
              <a:buNone/>
              <a:defRPr sz="1800">
                <a:solidFill>
                  <a:schemeClr val="tx1">
                    <a:tint val="75000"/>
                  </a:schemeClr>
                </a:solidFill>
              </a:defRPr>
            </a:lvl2pPr>
            <a:lvl3pPr marL="913880" indent="0">
              <a:buNone/>
              <a:defRPr sz="1600">
                <a:solidFill>
                  <a:schemeClr val="tx1">
                    <a:tint val="75000"/>
                  </a:schemeClr>
                </a:solidFill>
              </a:defRPr>
            </a:lvl3pPr>
            <a:lvl4pPr marL="1370820" indent="0">
              <a:buNone/>
              <a:defRPr sz="1400">
                <a:solidFill>
                  <a:schemeClr val="tx1">
                    <a:tint val="75000"/>
                  </a:schemeClr>
                </a:solidFill>
              </a:defRPr>
            </a:lvl4pPr>
            <a:lvl5pPr marL="1827760" indent="0">
              <a:buNone/>
              <a:defRPr sz="1400">
                <a:solidFill>
                  <a:schemeClr val="tx1">
                    <a:tint val="75000"/>
                  </a:schemeClr>
                </a:solidFill>
              </a:defRPr>
            </a:lvl5pPr>
            <a:lvl6pPr marL="2284700" indent="0">
              <a:buNone/>
              <a:defRPr sz="1400">
                <a:solidFill>
                  <a:schemeClr val="tx1">
                    <a:tint val="75000"/>
                  </a:schemeClr>
                </a:solidFill>
              </a:defRPr>
            </a:lvl6pPr>
            <a:lvl7pPr marL="2741640" indent="0">
              <a:buNone/>
              <a:defRPr sz="1400">
                <a:solidFill>
                  <a:schemeClr val="tx1">
                    <a:tint val="75000"/>
                  </a:schemeClr>
                </a:solidFill>
              </a:defRPr>
            </a:lvl7pPr>
            <a:lvl8pPr marL="3198580" indent="0">
              <a:buNone/>
              <a:defRPr sz="1400">
                <a:solidFill>
                  <a:schemeClr val="tx1">
                    <a:tint val="75000"/>
                  </a:schemeClr>
                </a:solidFill>
              </a:defRPr>
            </a:lvl8pPr>
            <a:lvl9pPr marL="3655520" indent="0">
              <a:buNone/>
              <a:defRPr sz="1400">
                <a:solidFill>
                  <a:schemeClr val="tx1">
                    <a:tint val="75000"/>
                  </a:schemeClr>
                </a:solidFill>
              </a:defRPr>
            </a:lvl9pPr>
          </a:lstStyle>
          <a:p>
            <a:pPr lvl="0"/>
            <a:r>
              <a:rPr lang="fi-FI" smtClean="0"/>
              <a:t>Click to edit Master text styles</a:t>
            </a:r>
          </a:p>
        </p:txBody>
      </p:sp>
      <p:sp>
        <p:nvSpPr>
          <p:cNvPr id="4" name="Date Placeholder 3"/>
          <p:cNvSpPr>
            <a:spLocks noGrp="1"/>
          </p:cNvSpPr>
          <p:nvPr>
            <p:ph type="dt" sz="half" idx="10"/>
          </p:nvPr>
        </p:nvSpPr>
        <p:spPr/>
        <p:txBody>
          <a:bodyPr/>
          <a:lstStyle/>
          <a:p>
            <a:fld id="{854CC01D-A8E2-3448-B66C-A976407B944F}" type="datetimeFigureOut">
              <a:rPr lang="en-US" smtClean="0"/>
              <a:pPr/>
              <a:t>16/10/28</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6" name="Slide Number Placeholder 5"/>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5" name="Date Placeholder 4"/>
          <p:cNvSpPr>
            <a:spLocks noGrp="1"/>
          </p:cNvSpPr>
          <p:nvPr>
            <p:ph type="dt" sz="half" idx="10"/>
          </p:nvPr>
        </p:nvSpPr>
        <p:spPr/>
        <p:txBody>
          <a:bodyPr/>
          <a:lstStyle/>
          <a:p>
            <a:fld id="{854CC01D-A8E2-3448-B66C-A976407B944F}" type="datetimeFigureOut">
              <a:rPr lang="en-US" smtClean="0"/>
              <a:pPr/>
              <a:t>16/10/28</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7" name="Slide Number Placeholder 6"/>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i-FI"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940" indent="0">
              <a:buNone/>
              <a:defRPr sz="2000" b="1"/>
            </a:lvl2pPr>
            <a:lvl3pPr marL="913880" indent="0">
              <a:buNone/>
              <a:defRPr sz="1800" b="1"/>
            </a:lvl3pPr>
            <a:lvl4pPr marL="1370820" indent="0">
              <a:buNone/>
              <a:defRPr sz="1600" b="1"/>
            </a:lvl4pPr>
            <a:lvl5pPr marL="1827760" indent="0">
              <a:buNone/>
              <a:defRPr sz="1600" b="1"/>
            </a:lvl5pPr>
            <a:lvl6pPr marL="2284700" indent="0">
              <a:buNone/>
              <a:defRPr sz="1600" b="1"/>
            </a:lvl6pPr>
            <a:lvl7pPr marL="2741640" indent="0">
              <a:buNone/>
              <a:defRPr sz="1600" b="1"/>
            </a:lvl7pPr>
            <a:lvl8pPr marL="3198580" indent="0">
              <a:buNone/>
              <a:defRPr sz="1600" b="1"/>
            </a:lvl8pPr>
            <a:lvl9pPr marL="3655520" indent="0">
              <a:buNone/>
              <a:defRPr sz="1600" b="1"/>
            </a:lvl9pPr>
          </a:lstStyle>
          <a:p>
            <a:pPr lvl="0"/>
            <a:r>
              <a:rPr lang="fi-FI"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6940" indent="0">
              <a:buNone/>
              <a:defRPr sz="2000" b="1"/>
            </a:lvl2pPr>
            <a:lvl3pPr marL="913880" indent="0">
              <a:buNone/>
              <a:defRPr sz="1800" b="1"/>
            </a:lvl3pPr>
            <a:lvl4pPr marL="1370820" indent="0">
              <a:buNone/>
              <a:defRPr sz="1600" b="1"/>
            </a:lvl4pPr>
            <a:lvl5pPr marL="1827760" indent="0">
              <a:buNone/>
              <a:defRPr sz="1600" b="1"/>
            </a:lvl5pPr>
            <a:lvl6pPr marL="2284700" indent="0">
              <a:buNone/>
              <a:defRPr sz="1600" b="1"/>
            </a:lvl6pPr>
            <a:lvl7pPr marL="2741640" indent="0">
              <a:buNone/>
              <a:defRPr sz="1600" b="1"/>
            </a:lvl7pPr>
            <a:lvl8pPr marL="3198580" indent="0">
              <a:buNone/>
              <a:defRPr sz="1600" b="1"/>
            </a:lvl8pPr>
            <a:lvl9pPr marL="3655520" indent="0">
              <a:buNone/>
              <a:defRPr sz="1600" b="1"/>
            </a:lvl9pPr>
          </a:lstStyle>
          <a:p>
            <a:pPr lvl="0"/>
            <a:r>
              <a:rPr lang="fi-FI"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7" name="Date Placeholder 6"/>
          <p:cNvSpPr>
            <a:spLocks noGrp="1"/>
          </p:cNvSpPr>
          <p:nvPr>
            <p:ph type="dt" sz="half" idx="10"/>
          </p:nvPr>
        </p:nvSpPr>
        <p:spPr/>
        <p:txBody>
          <a:bodyPr/>
          <a:lstStyle/>
          <a:p>
            <a:fld id="{854CC01D-A8E2-3448-B66C-A976407B944F}" type="datetimeFigureOut">
              <a:rPr lang="en-US" smtClean="0"/>
              <a:pPr/>
              <a:t>16/10/28</a:t>
            </a:fld>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9" name="Slide Number Placeholder 8"/>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Date Placeholder 2"/>
          <p:cNvSpPr>
            <a:spLocks noGrp="1"/>
          </p:cNvSpPr>
          <p:nvPr>
            <p:ph type="dt" sz="half" idx="10"/>
          </p:nvPr>
        </p:nvSpPr>
        <p:spPr/>
        <p:txBody>
          <a:bodyPr/>
          <a:lstStyle/>
          <a:p>
            <a:fld id="{854CC01D-A8E2-3448-B66C-A976407B944F}" type="datetimeFigureOut">
              <a:rPr lang="en-US" smtClean="0"/>
              <a:pPr/>
              <a:t>16/10/28</a:t>
            </a:fld>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5" name="Slide Number Placeholder 4"/>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4CC01D-A8E2-3448-B66C-A976407B944F}" type="datetimeFigureOut">
              <a:rPr lang="en-US" smtClean="0"/>
              <a:pPr/>
              <a:t>16/10/28</a:t>
            </a:fld>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4" name="Slide Number Placeholder 3"/>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fi-FI" smtClean="0"/>
              <a:t>Click to edit Master title style</a:t>
            </a:r>
            <a:endParaRPr lang="en-US"/>
          </a:p>
        </p:txBody>
      </p:sp>
      <p:sp>
        <p:nvSpPr>
          <p:cNvPr id="3" name="Content Placeholder 2"/>
          <p:cNvSpPr>
            <a:spLocks noGrp="1"/>
          </p:cNvSpPr>
          <p:nvPr>
            <p:ph idx="1"/>
          </p:nvPr>
        </p:nvSpPr>
        <p:spPr>
          <a:xfrm>
            <a:off x="3575051" y="20480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6940" indent="0">
              <a:buNone/>
              <a:defRPr sz="1200"/>
            </a:lvl2pPr>
            <a:lvl3pPr marL="913880" indent="0">
              <a:buNone/>
              <a:defRPr sz="1000"/>
            </a:lvl3pPr>
            <a:lvl4pPr marL="1370820" indent="0">
              <a:buNone/>
              <a:defRPr sz="900"/>
            </a:lvl4pPr>
            <a:lvl5pPr marL="1827760" indent="0">
              <a:buNone/>
              <a:defRPr sz="900"/>
            </a:lvl5pPr>
            <a:lvl6pPr marL="2284700" indent="0">
              <a:buNone/>
              <a:defRPr sz="900"/>
            </a:lvl6pPr>
            <a:lvl7pPr marL="2741640" indent="0">
              <a:buNone/>
              <a:defRPr sz="900"/>
            </a:lvl7pPr>
            <a:lvl8pPr marL="3198580" indent="0">
              <a:buNone/>
              <a:defRPr sz="900"/>
            </a:lvl8pPr>
            <a:lvl9pPr marL="3655520" indent="0">
              <a:buNone/>
              <a:defRPr sz="900"/>
            </a:lvl9pPr>
          </a:lstStyle>
          <a:p>
            <a:pPr lvl="0"/>
            <a:r>
              <a:rPr lang="fi-FI" smtClean="0"/>
              <a:t>Click to edit Master text styles</a:t>
            </a:r>
          </a:p>
        </p:txBody>
      </p:sp>
      <p:sp>
        <p:nvSpPr>
          <p:cNvPr id="5" name="Date Placeholder 4"/>
          <p:cNvSpPr>
            <a:spLocks noGrp="1"/>
          </p:cNvSpPr>
          <p:nvPr>
            <p:ph type="dt" sz="half" idx="10"/>
          </p:nvPr>
        </p:nvSpPr>
        <p:spPr/>
        <p:txBody>
          <a:bodyPr/>
          <a:lstStyle/>
          <a:p>
            <a:fld id="{854CC01D-A8E2-3448-B66C-A976407B944F}" type="datetimeFigureOut">
              <a:rPr lang="en-US" smtClean="0"/>
              <a:pPr/>
              <a:t>16/10/28</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7" name="Slide Number Placeholder 6"/>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fi-FI"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940" indent="0">
              <a:buNone/>
              <a:defRPr sz="2800"/>
            </a:lvl2pPr>
            <a:lvl3pPr marL="913880" indent="0">
              <a:buNone/>
              <a:defRPr sz="2400"/>
            </a:lvl3pPr>
            <a:lvl4pPr marL="1370820" indent="0">
              <a:buNone/>
              <a:defRPr sz="2000"/>
            </a:lvl4pPr>
            <a:lvl5pPr marL="1827760" indent="0">
              <a:buNone/>
              <a:defRPr sz="2000"/>
            </a:lvl5pPr>
            <a:lvl6pPr marL="2284700" indent="0">
              <a:buNone/>
              <a:defRPr sz="2000"/>
            </a:lvl6pPr>
            <a:lvl7pPr marL="2741640" indent="0">
              <a:buNone/>
              <a:defRPr sz="2000"/>
            </a:lvl7pPr>
            <a:lvl8pPr marL="3198580" indent="0">
              <a:buNone/>
              <a:defRPr sz="2000"/>
            </a:lvl8pPr>
            <a:lvl9pPr marL="3655520" indent="0">
              <a:buNone/>
              <a:defRPr sz="2000"/>
            </a:lvl9pPr>
          </a:lstStyle>
          <a:p>
            <a:endParaRPr lang="en-US"/>
          </a:p>
        </p:txBody>
      </p:sp>
      <p:sp>
        <p:nvSpPr>
          <p:cNvPr id="4" name="Text Placeholder 3"/>
          <p:cNvSpPr>
            <a:spLocks noGrp="1"/>
          </p:cNvSpPr>
          <p:nvPr>
            <p:ph type="body" sz="half" idx="2"/>
          </p:nvPr>
        </p:nvSpPr>
        <p:spPr>
          <a:xfrm>
            <a:off x="1792288" y="4025533"/>
            <a:ext cx="5486400" cy="603647"/>
          </a:xfrm>
        </p:spPr>
        <p:txBody>
          <a:bodyPr/>
          <a:lstStyle>
            <a:lvl1pPr marL="0" indent="0">
              <a:buNone/>
              <a:defRPr sz="1400"/>
            </a:lvl1pPr>
            <a:lvl2pPr marL="456940" indent="0">
              <a:buNone/>
              <a:defRPr sz="1200"/>
            </a:lvl2pPr>
            <a:lvl3pPr marL="913880" indent="0">
              <a:buNone/>
              <a:defRPr sz="1000"/>
            </a:lvl3pPr>
            <a:lvl4pPr marL="1370820" indent="0">
              <a:buNone/>
              <a:defRPr sz="900"/>
            </a:lvl4pPr>
            <a:lvl5pPr marL="1827760" indent="0">
              <a:buNone/>
              <a:defRPr sz="900"/>
            </a:lvl5pPr>
            <a:lvl6pPr marL="2284700" indent="0">
              <a:buNone/>
              <a:defRPr sz="900"/>
            </a:lvl6pPr>
            <a:lvl7pPr marL="2741640" indent="0">
              <a:buNone/>
              <a:defRPr sz="900"/>
            </a:lvl7pPr>
            <a:lvl8pPr marL="3198580" indent="0">
              <a:buNone/>
              <a:defRPr sz="900"/>
            </a:lvl8pPr>
            <a:lvl9pPr marL="3655520" indent="0">
              <a:buNone/>
              <a:defRPr sz="900"/>
            </a:lvl9pPr>
          </a:lstStyle>
          <a:p>
            <a:pPr lvl="0"/>
            <a:r>
              <a:rPr lang="fi-FI" smtClean="0"/>
              <a:t>Click to edit Master text styles</a:t>
            </a:r>
          </a:p>
        </p:txBody>
      </p:sp>
      <p:sp>
        <p:nvSpPr>
          <p:cNvPr id="5" name="Date Placeholder 4"/>
          <p:cNvSpPr>
            <a:spLocks noGrp="1"/>
          </p:cNvSpPr>
          <p:nvPr>
            <p:ph type="dt" sz="half" idx="10"/>
          </p:nvPr>
        </p:nvSpPr>
        <p:spPr/>
        <p:txBody>
          <a:bodyPr/>
          <a:lstStyle/>
          <a:p>
            <a:fld id="{854CC01D-A8E2-3448-B66C-A976407B944F}" type="datetimeFigureOut">
              <a:rPr lang="en-US" smtClean="0"/>
              <a:pPr/>
              <a:t>16/10/28</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lIns="91388" tIns="45692" rIns="91388" bIns="45692"/>
          <a:lstStyle/>
          <a:p>
            <a:endParaRPr lang="en-US"/>
          </a:p>
        </p:txBody>
      </p:sp>
      <p:sp>
        <p:nvSpPr>
          <p:cNvPr id="7" name="Slide Number Placeholder 6"/>
          <p:cNvSpPr>
            <a:spLocks noGrp="1"/>
          </p:cNvSpPr>
          <p:nvPr>
            <p:ph type="sldNum" sz="quarter" idx="12"/>
          </p:nvPr>
        </p:nvSpPr>
        <p:spPr/>
        <p:txBody>
          <a:bodyPr/>
          <a:lstStyle/>
          <a:p>
            <a:fld id="{F3952701-E204-3B4E-A402-4A2A6A4AD49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4.jpg"/><Relationship Id="rId1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388" tIns="45692" rIns="91388" bIns="45692" rtlCol="0" anchor="ctr">
            <a:normAutofit/>
          </a:body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title</a:t>
            </a:r>
            <a:r>
              <a:rPr lang="fi-FI" dirty="0" smtClean="0"/>
              <a:t> </a:t>
            </a:r>
            <a:r>
              <a:rPr lang="fi-FI" dirty="0" err="1" smtClean="0"/>
              <a:t>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388" tIns="45692" rIns="91388" bIns="45692" rtlCol="0">
            <a:normAutofit/>
          </a:bodyPr>
          <a:lstStyle/>
          <a:p>
            <a:pPr lvl="0"/>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text</a:t>
            </a:r>
            <a:r>
              <a:rPr lang="fi-FI" dirty="0" smtClean="0"/>
              <a:t> </a:t>
            </a:r>
            <a:r>
              <a:rPr lang="fi-FI" dirty="0" err="1" smtClean="0"/>
              <a:t>styles</a:t>
            </a:r>
            <a:endParaRPr lang="fi-FI" dirty="0" smtClean="0"/>
          </a:p>
          <a:p>
            <a:pPr lvl="1"/>
            <a:r>
              <a:rPr lang="fi-FI" dirty="0" smtClean="0"/>
              <a:t>Second </a:t>
            </a:r>
            <a:r>
              <a:rPr lang="fi-FI" dirty="0" err="1" smtClean="0"/>
              <a:t>level</a:t>
            </a:r>
            <a:endParaRPr lang="fi-FI" dirty="0" smtClean="0"/>
          </a:p>
          <a:p>
            <a:pPr lvl="2"/>
            <a:r>
              <a:rPr lang="fi-FI" dirty="0" smtClean="0"/>
              <a:t>Third </a:t>
            </a:r>
            <a:r>
              <a:rPr lang="fi-FI" dirty="0" err="1" smtClean="0"/>
              <a:t>level</a:t>
            </a:r>
            <a:endParaRPr lang="fi-FI" dirty="0" smtClean="0"/>
          </a:p>
          <a:p>
            <a:pPr lvl="3"/>
            <a:r>
              <a:rPr lang="fi-FI" dirty="0" err="1" smtClean="0"/>
              <a:t>Fourth</a:t>
            </a:r>
            <a:r>
              <a:rPr lang="fi-FI" dirty="0" smtClean="0"/>
              <a:t> </a:t>
            </a:r>
            <a:r>
              <a:rPr lang="fi-FI" dirty="0" err="1" smtClean="0"/>
              <a:t>level</a:t>
            </a:r>
            <a:endParaRPr lang="fi-FI" dirty="0" smtClean="0"/>
          </a:p>
          <a:p>
            <a:pPr lvl="4"/>
            <a:r>
              <a:rPr lang="fi-FI" dirty="0" err="1" smtClean="0"/>
              <a:t>Fifth</a:t>
            </a:r>
            <a:r>
              <a:rPr lang="fi-FI" dirty="0" smtClean="0"/>
              <a:t> </a:t>
            </a:r>
            <a:r>
              <a:rPr lang="fi-FI" dirty="0" err="1" smtClean="0"/>
              <a:t>level</a:t>
            </a:r>
            <a:endParaRPr lang="en-US" dirty="0"/>
          </a:p>
        </p:txBody>
      </p:sp>
      <p:sp>
        <p:nvSpPr>
          <p:cNvPr id="4" name="Date Placeholder 3"/>
          <p:cNvSpPr>
            <a:spLocks noGrp="1"/>
          </p:cNvSpPr>
          <p:nvPr>
            <p:ph type="dt" sz="half" idx="2"/>
          </p:nvPr>
        </p:nvSpPr>
        <p:spPr>
          <a:xfrm>
            <a:off x="1574800" y="4767264"/>
            <a:ext cx="2133600" cy="273844"/>
          </a:xfrm>
          <a:prstGeom prst="rect">
            <a:avLst/>
          </a:prstGeom>
        </p:spPr>
        <p:txBody>
          <a:bodyPr vert="horz" lIns="91388" tIns="45692" rIns="91388" bIns="45692" rtlCol="0" anchor="ctr"/>
          <a:lstStyle>
            <a:lvl1pPr algn="l">
              <a:defRPr sz="1000">
                <a:solidFill>
                  <a:schemeClr val="tx1">
                    <a:tint val="75000"/>
                  </a:schemeClr>
                </a:solidFill>
                <a:latin typeface="Avenir Book"/>
              </a:defRPr>
            </a:lvl1pPr>
          </a:lstStyle>
          <a:p>
            <a:r>
              <a:rPr lang="en-US" dirty="0" smtClean="0"/>
              <a:t>Creative Commons</a:t>
            </a:r>
            <a:endParaRPr lang="en-US" dirty="0"/>
          </a:p>
        </p:txBody>
      </p:sp>
      <p:sp>
        <p:nvSpPr>
          <p:cNvPr id="6" name="Slide Number Placeholder 5"/>
          <p:cNvSpPr>
            <a:spLocks noGrp="1"/>
          </p:cNvSpPr>
          <p:nvPr>
            <p:ph type="sldNum" sz="quarter" idx="4"/>
          </p:nvPr>
        </p:nvSpPr>
        <p:spPr>
          <a:xfrm>
            <a:off x="4048783" y="4767264"/>
            <a:ext cx="2133600" cy="273844"/>
          </a:xfrm>
          <a:prstGeom prst="rect">
            <a:avLst/>
          </a:prstGeom>
        </p:spPr>
        <p:txBody>
          <a:bodyPr vert="horz" lIns="91388" tIns="45692" rIns="91388" bIns="45692" rtlCol="0" anchor="ctr"/>
          <a:lstStyle>
            <a:lvl1pPr algn="ctr">
              <a:defRPr sz="1000">
                <a:solidFill>
                  <a:schemeClr val="tx1">
                    <a:tint val="75000"/>
                  </a:schemeClr>
                </a:solidFill>
                <a:latin typeface="Avenir Book"/>
              </a:defRPr>
            </a:lvl1pPr>
          </a:lstStyle>
          <a:p>
            <a:fld id="{F3952701-E204-3B4E-A402-4A2A6A4AD49B}" type="slidenum">
              <a:rPr lang="en-US" smtClean="0"/>
              <a:pPr/>
              <a:t>‹#›</a:t>
            </a:fld>
            <a:endParaRPr lang="en-US"/>
          </a:p>
        </p:txBody>
      </p:sp>
      <p:pic>
        <p:nvPicPr>
          <p:cNvPr id="9" name="图片 8"/>
          <p:cNvPicPr>
            <a:picLocks noChangeAspect="1"/>
          </p:cNvPicPr>
          <p:nvPr userDrawn="1"/>
        </p:nvPicPr>
        <p:blipFill>
          <a:blip r:embed="rId13"/>
          <a:stretch>
            <a:fillRect/>
          </a:stretch>
        </p:blipFill>
        <p:spPr>
          <a:xfrm>
            <a:off x="457200" y="4647408"/>
            <a:ext cx="1117600" cy="393700"/>
          </a:xfrm>
          <a:prstGeom prst="rect">
            <a:avLst/>
          </a:prstGeom>
        </p:spPr>
      </p:pic>
      <p:pic>
        <p:nvPicPr>
          <p:cNvPr id="7" name="图片 6" descr="1015767.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845300" y="4216400"/>
            <a:ext cx="927100" cy="927100"/>
          </a:xfrm>
          <a:prstGeom prst="rect">
            <a:avLst/>
          </a:prstGeom>
        </p:spPr>
      </p:pic>
      <p:pic>
        <p:nvPicPr>
          <p:cNvPr id="8" name="图片 7" descr="logo.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772400" y="4368830"/>
            <a:ext cx="1282700" cy="6462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6940" rtl="0" eaLnBrk="1" latinLnBrk="0" hangingPunct="1">
        <a:spcBef>
          <a:spcPct val="0"/>
        </a:spcBef>
        <a:buNone/>
        <a:defRPr sz="2800" kern="1200">
          <a:solidFill>
            <a:schemeClr val="tx1"/>
          </a:solidFill>
          <a:latin typeface="Avenir Book"/>
          <a:ea typeface="+mj-ea"/>
          <a:cs typeface="+mj-cs"/>
        </a:defRPr>
      </a:lvl1pPr>
    </p:titleStyle>
    <p:bodyStyle>
      <a:lvl1pPr marL="453768" indent="-453768" algn="l" defTabSz="456940" rtl="0" eaLnBrk="1" latinLnBrk="0" hangingPunct="1">
        <a:spcBef>
          <a:spcPct val="20000"/>
        </a:spcBef>
        <a:buClr>
          <a:schemeClr val="accent6">
            <a:lumMod val="75000"/>
          </a:schemeClr>
        </a:buClr>
        <a:buFont typeface="Lucida Grande"/>
        <a:buChar char="&gt;"/>
        <a:defRPr sz="2400" kern="1200">
          <a:solidFill>
            <a:schemeClr val="tx1"/>
          </a:solidFill>
          <a:latin typeface="Avenir Book"/>
          <a:ea typeface="+mn-ea"/>
          <a:cs typeface="+mn-cs"/>
        </a:defRPr>
      </a:lvl1pPr>
      <a:lvl2pPr marL="742528" indent="-285587" algn="l" defTabSz="456940" rtl="0" eaLnBrk="1" latinLnBrk="0" hangingPunct="1">
        <a:spcBef>
          <a:spcPct val="20000"/>
        </a:spcBef>
        <a:buClr>
          <a:schemeClr val="accent6">
            <a:lumMod val="75000"/>
          </a:schemeClr>
        </a:buClr>
        <a:buFont typeface="Arial"/>
        <a:buChar char="–"/>
        <a:defRPr sz="2000" kern="1200">
          <a:solidFill>
            <a:schemeClr val="tx1"/>
          </a:solidFill>
          <a:latin typeface="Avenir Book"/>
          <a:ea typeface="+mn-ea"/>
          <a:cs typeface="+mn-cs"/>
        </a:defRPr>
      </a:lvl2pPr>
      <a:lvl3pPr marL="1142350" indent="-228470" algn="l" defTabSz="456940" rtl="0" eaLnBrk="1" latinLnBrk="0" hangingPunct="1">
        <a:spcBef>
          <a:spcPct val="20000"/>
        </a:spcBef>
        <a:buClr>
          <a:schemeClr val="accent6">
            <a:lumMod val="75000"/>
          </a:schemeClr>
        </a:buClr>
        <a:buFont typeface="Arial"/>
        <a:buChar char="•"/>
        <a:defRPr sz="1600" kern="1200">
          <a:solidFill>
            <a:schemeClr val="tx1"/>
          </a:solidFill>
          <a:latin typeface="Avenir Book"/>
          <a:ea typeface="+mn-ea"/>
          <a:cs typeface="+mn-cs"/>
        </a:defRPr>
      </a:lvl3pPr>
      <a:lvl4pPr marL="1599290" indent="-228470" algn="l" defTabSz="456940" rtl="0" eaLnBrk="1" latinLnBrk="0" hangingPunct="1">
        <a:spcBef>
          <a:spcPct val="20000"/>
        </a:spcBef>
        <a:buClr>
          <a:schemeClr val="accent6">
            <a:lumMod val="75000"/>
          </a:schemeClr>
        </a:buClr>
        <a:buFont typeface="Arial"/>
        <a:buChar char="–"/>
        <a:defRPr sz="1400" kern="1200">
          <a:solidFill>
            <a:schemeClr val="tx1"/>
          </a:solidFill>
          <a:latin typeface="Avenir Book"/>
          <a:ea typeface="+mn-ea"/>
          <a:cs typeface="+mn-cs"/>
        </a:defRPr>
      </a:lvl4pPr>
      <a:lvl5pPr marL="2056230" indent="-228470" algn="l" defTabSz="456940" rtl="0" eaLnBrk="1" latinLnBrk="0" hangingPunct="1">
        <a:spcBef>
          <a:spcPct val="20000"/>
        </a:spcBef>
        <a:buClr>
          <a:schemeClr val="accent6">
            <a:lumMod val="75000"/>
          </a:schemeClr>
        </a:buClr>
        <a:buFont typeface="Arial"/>
        <a:buChar char="»"/>
        <a:defRPr sz="1200" kern="1200">
          <a:solidFill>
            <a:schemeClr val="tx1"/>
          </a:solidFill>
          <a:latin typeface="Avenir Book"/>
          <a:ea typeface="+mn-ea"/>
          <a:cs typeface="+mn-cs"/>
        </a:defRPr>
      </a:lvl5pPr>
      <a:lvl6pPr marL="2513170" indent="-228470" algn="l" defTabSz="456940" rtl="0" eaLnBrk="1" latinLnBrk="0" hangingPunct="1">
        <a:spcBef>
          <a:spcPct val="20000"/>
        </a:spcBef>
        <a:buFont typeface="Arial"/>
        <a:buChar char="•"/>
        <a:defRPr sz="2000" kern="1200">
          <a:solidFill>
            <a:schemeClr val="tx1"/>
          </a:solidFill>
          <a:latin typeface="+mn-lt"/>
          <a:ea typeface="+mn-ea"/>
          <a:cs typeface="+mn-cs"/>
        </a:defRPr>
      </a:lvl6pPr>
      <a:lvl7pPr marL="2970110" indent="-228470" algn="l" defTabSz="456940" rtl="0" eaLnBrk="1" latinLnBrk="0" hangingPunct="1">
        <a:spcBef>
          <a:spcPct val="20000"/>
        </a:spcBef>
        <a:buFont typeface="Arial"/>
        <a:buChar char="•"/>
        <a:defRPr sz="2000" kern="1200">
          <a:solidFill>
            <a:schemeClr val="tx1"/>
          </a:solidFill>
          <a:latin typeface="+mn-lt"/>
          <a:ea typeface="+mn-ea"/>
          <a:cs typeface="+mn-cs"/>
        </a:defRPr>
      </a:lvl7pPr>
      <a:lvl8pPr marL="3427050" indent="-228470" algn="l" defTabSz="456940" rtl="0" eaLnBrk="1" latinLnBrk="0" hangingPunct="1">
        <a:spcBef>
          <a:spcPct val="20000"/>
        </a:spcBef>
        <a:buFont typeface="Arial"/>
        <a:buChar char="•"/>
        <a:defRPr sz="2000" kern="1200">
          <a:solidFill>
            <a:schemeClr val="tx1"/>
          </a:solidFill>
          <a:latin typeface="+mn-lt"/>
          <a:ea typeface="+mn-ea"/>
          <a:cs typeface="+mn-cs"/>
        </a:defRPr>
      </a:lvl8pPr>
      <a:lvl9pPr marL="3883990" indent="-228470" algn="l" defTabSz="45694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40" rtl="0" eaLnBrk="1" latinLnBrk="0" hangingPunct="1">
        <a:defRPr sz="1800" kern="1200">
          <a:solidFill>
            <a:schemeClr val="tx1"/>
          </a:solidFill>
          <a:latin typeface="+mn-lt"/>
          <a:ea typeface="+mn-ea"/>
          <a:cs typeface="+mn-cs"/>
        </a:defRPr>
      </a:lvl1pPr>
      <a:lvl2pPr marL="456940" algn="l" defTabSz="456940" rtl="0" eaLnBrk="1" latinLnBrk="0" hangingPunct="1">
        <a:defRPr sz="1800" kern="1200">
          <a:solidFill>
            <a:schemeClr val="tx1"/>
          </a:solidFill>
          <a:latin typeface="+mn-lt"/>
          <a:ea typeface="+mn-ea"/>
          <a:cs typeface="+mn-cs"/>
        </a:defRPr>
      </a:lvl2pPr>
      <a:lvl3pPr marL="913880" algn="l" defTabSz="456940" rtl="0" eaLnBrk="1" latinLnBrk="0" hangingPunct="1">
        <a:defRPr sz="1800" kern="1200">
          <a:solidFill>
            <a:schemeClr val="tx1"/>
          </a:solidFill>
          <a:latin typeface="+mn-lt"/>
          <a:ea typeface="+mn-ea"/>
          <a:cs typeface="+mn-cs"/>
        </a:defRPr>
      </a:lvl3pPr>
      <a:lvl4pPr marL="1370820" algn="l" defTabSz="456940" rtl="0" eaLnBrk="1" latinLnBrk="0" hangingPunct="1">
        <a:defRPr sz="1800" kern="1200">
          <a:solidFill>
            <a:schemeClr val="tx1"/>
          </a:solidFill>
          <a:latin typeface="+mn-lt"/>
          <a:ea typeface="+mn-ea"/>
          <a:cs typeface="+mn-cs"/>
        </a:defRPr>
      </a:lvl4pPr>
      <a:lvl5pPr marL="1827760" algn="l" defTabSz="456940" rtl="0" eaLnBrk="1" latinLnBrk="0" hangingPunct="1">
        <a:defRPr sz="1800" kern="1200">
          <a:solidFill>
            <a:schemeClr val="tx1"/>
          </a:solidFill>
          <a:latin typeface="+mn-lt"/>
          <a:ea typeface="+mn-ea"/>
          <a:cs typeface="+mn-cs"/>
        </a:defRPr>
      </a:lvl5pPr>
      <a:lvl6pPr marL="2284700" algn="l" defTabSz="456940" rtl="0" eaLnBrk="1" latinLnBrk="0" hangingPunct="1">
        <a:defRPr sz="1800" kern="1200">
          <a:solidFill>
            <a:schemeClr val="tx1"/>
          </a:solidFill>
          <a:latin typeface="+mn-lt"/>
          <a:ea typeface="+mn-ea"/>
          <a:cs typeface="+mn-cs"/>
        </a:defRPr>
      </a:lvl6pPr>
      <a:lvl7pPr marL="2741640" algn="l" defTabSz="456940" rtl="0" eaLnBrk="1" latinLnBrk="0" hangingPunct="1">
        <a:defRPr sz="1800" kern="1200">
          <a:solidFill>
            <a:schemeClr val="tx1"/>
          </a:solidFill>
          <a:latin typeface="+mn-lt"/>
          <a:ea typeface="+mn-ea"/>
          <a:cs typeface="+mn-cs"/>
        </a:defRPr>
      </a:lvl7pPr>
      <a:lvl8pPr marL="3198580" algn="l" defTabSz="456940" rtl="0" eaLnBrk="1" latinLnBrk="0" hangingPunct="1">
        <a:defRPr sz="1800" kern="1200">
          <a:solidFill>
            <a:schemeClr val="tx1"/>
          </a:solidFill>
          <a:latin typeface="+mn-lt"/>
          <a:ea typeface="+mn-ea"/>
          <a:cs typeface="+mn-cs"/>
        </a:defRPr>
      </a:lvl8pPr>
      <a:lvl9pPr marL="3655520" algn="l" defTabSz="45694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D295807-5010-2D4C-8B59-FDAC31E95DBA}" type="datetimeFigureOut">
              <a:rPr kumimoji="1" lang="zh-CN" altLang="en-US" smtClean="0"/>
              <a:t>16/10/28</a:t>
            </a:fld>
            <a:endParaRPr kumimoji="1"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C023FCF-9938-B64A-86AC-56423BBA13FF}" type="slidenum">
              <a:rPr kumimoji="1" lang="zh-CN" altLang="en-US" smtClean="0"/>
              <a:t>‹#›</a:t>
            </a:fld>
            <a:endParaRPr kumimoji="1" lang="zh-CN" altLang="en-US"/>
          </a:p>
        </p:txBody>
      </p:sp>
      <p:pic>
        <p:nvPicPr>
          <p:cNvPr id="8" name="图片 7" descr="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862514" y="4520036"/>
            <a:ext cx="1136650" cy="572663"/>
          </a:xfrm>
          <a:prstGeom prst="rect">
            <a:avLst/>
          </a:prstGeom>
        </p:spPr>
      </p:pic>
    </p:spTree>
    <p:extLst>
      <p:ext uri="{BB962C8B-B14F-4D97-AF65-F5344CB8AC3E}">
        <p14:creationId xmlns:p14="http://schemas.microsoft.com/office/powerpoint/2010/main" val="1076454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alau@suse.com" TargetMode="Externa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png"/><Relationship Id="rId5" Type="http://schemas.openxmlformats.org/officeDocument/2006/relationships/image" Target="../media/image29.jpg"/><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jp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hyperlink" Target="http://www.theregister.co.uk/2016/10/21/gartners_not_scoffing_at_scofs_and_objects/" TargetMode="External"/><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40.jpe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gif"/><Relationship Id="rId7" Type="http://schemas.openxmlformats.org/officeDocument/2006/relationships/image" Target="../media/image57.png"/><Relationship Id="rId8"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jpg"/><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jpeg"/><Relationship Id="rId5" Type="http://schemas.openxmlformats.org/officeDocument/2006/relationships/image" Target="../media/image63.png"/><Relationship Id="rId1" Type="http://schemas.openxmlformats.org/officeDocument/2006/relationships/slideLayout" Target="../slideLayouts/slideLayout6.xml"/><Relationship Id="rId2" Type="http://schemas.openxmlformats.org/officeDocument/2006/relationships/image" Target="../media/image6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13.jp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6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diagramData" Target="../diagrams/data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USE/ceph" TargetMode="External"/><Relationship Id="rId4" Type="http://schemas.openxmlformats.org/officeDocument/2006/relationships/hyperlink" Target="https://build.opensuse.org/package/show/filesystems:ceph:Unstable" TargetMode="External"/><Relationship Id="rId5" Type="http://schemas.openxmlformats.org/officeDocument/2006/relationships/hyperlink" Target="https://build.opensuse.org/project/show/filesystems:ceph:kraken" TargetMode="External"/><Relationship Id="rId1" Type="http://schemas.openxmlformats.org/officeDocument/2006/relationships/slideLayout" Target="../slideLayouts/slideLayout4.xml"/><Relationship Id="rId2" Type="http://schemas.openxmlformats.org/officeDocument/2006/relationships/hyperlink" Target="https://github.com/ceph/cep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download.opensuse.org/tumbleweed/repo/oss/suse/" TargetMode="External"/><Relationship Id="rId4" Type="http://schemas.openxmlformats.org/officeDocument/2006/relationships/hyperlink" Target="http://download.opensuse.org/repositories/systemsmanagement:/calamari/openSUSE_Tumbleweed" TargetMode="External"/><Relationship Id="rId1" Type="http://schemas.openxmlformats.org/officeDocument/2006/relationships/slideLayout" Target="../slideLayouts/slideLayout4.xml"/><Relationship Id="rId2" Type="http://schemas.openxmlformats.org/officeDocument/2006/relationships/hyperlink" Target="http://download.opensuse.org/repositories/home:/swiftgist/openSUSE_Tumbleweed/"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USE/DeepSe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oms4suse/sesceph" TargetMode="External"/><Relationship Id="rId3" Type="http://schemas.openxmlformats.org/officeDocument/2006/relationships/hyperlink" Target="https://github.com/oms4suse/python-ceph-cf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vengerMoJo/Ceph-Saltstack" TargetMode="External"/><Relationship Id="rId3" Type="http://schemas.openxmlformats.org/officeDocument/2006/relationships/hyperlink" Target="https://asciinema.org/a/81531"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1453"/>
            <a:ext cx="7772400" cy="1102519"/>
          </a:xfrm>
        </p:spPr>
        <p:txBody>
          <a:bodyPr>
            <a:noAutofit/>
          </a:bodyPr>
          <a:lstStyle/>
          <a:p>
            <a:pPr algn="ctr"/>
            <a:r>
              <a:rPr lang="en-US" altLang="zh-CN" sz="3200" dirty="0" err="1" smtClean="0"/>
              <a:t>openSUSE</a:t>
            </a:r>
            <a:r>
              <a:rPr lang="en-US" altLang="zh-CN" sz="3200" dirty="0" smtClean="0"/>
              <a:t> Cloud Storage Workshop</a:t>
            </a:r>
            <a:endParaRPr lang="en-US" sz="3200" dirty="0">
              <a:cs typeface="Avenir Book"/>
            </a:endParaRPr>
          </a:p>
        </p:txBody>
      </p:sp>
      <p:sp>
        <p:nvSpPr>
          <p:cNvPr id="3" name="Subtitle 2"/>
          <p:cNvSpPr>
            <a:spLocks noGrp="1"/>
          </p:cNvSpPr>
          <p:nvPr>
            <p:ph type="subTitle" idx="1"/>
          </p:nvPr>
        </p:nvSpPr>
        <p:spPr>
          <a:xfrm>
            <a:off x="1371600" y="3127962"/>
            <a:ext cx="6400800" cy="1314450"/>
          </a:xfrm>
        </p:spPr>
        <p:txBody>
          <a:bodyPr>
            <a:normAutofit lnSpcReduction="10000"/>
          </a:bodyPr>
          <a:lstStyle/>
          <a:p>
            <a:endParaRPr lang="en-US" sz="2400" dirty="0">
              <a:cs typeface="Avenir Book"/>
            </a:endParaRPr>
          </a:p>
          <a:p>
            <a:r>
              <a:rPr lang="en-US" dirty="0" err="1" smtClean="0">
                <a:cs typeface="Avenir Book"/>
              </a:rPr>
              <a:t>AvengerMoJo</a:t>
            </a:r>
            <a:r>
              <a:rPr lang="en-US" dirty="0" smtClean="0">
                <a:cs typeface="Avenir Book"/>
              </a:rPr>
              <a:t> ( Alex Lau </a:t>
            </a:r>
            <a:r>
              <a:rPr lang="en-US" dirty="0" smtClean="0">
                <a:cs typeface="Avenir Book"/>
                <a:hlinkClick r:id="rId2"/>
              </a:rPr>
              <a:t>alau@suse.com</a:t>
            </a:r>
            <a:r>
              <a:rPr lang="en-US" dirty="0">
                <a:cs typeface="Avenir Book"/>
              </a:rPr>
              <a:t> </a:t>
            </a:r>
            <a:r>
              <a:rPr lang="en-US" dirty="0" smtClean="0">
                <a:cs typeface="Avenir Book"/>
              </a:rPr>
              <a:t>)</a:t>
            </a:r>
          </a:p>
          <a:p>
            <a:r>
              <a:rPr lang="en-US" dirty="0" smtClean="0">
                <a:cs typeface="Avenir Book"/>
              </a:rPr>
              <a:t>Nov</a:t>
            </a:r>
            <a:r>
              <a:rPr lang="en-US" sz="2400" dirty="0" smtClean="0">
                <a:cs typeface="Avenir Book"/>
              </a:rPr>
              <a:t>, 2016</a:t>
            </a:r>
            <a:endParaRPr lang="en-US" sz="2400" dirty="0">
              <a:cs typeface="Avenir Book"/>
            </a:endParaRPr>
          </a:p>
        </p:txBody>
      </p:sp>
      <p:pic>
        <p:nvPicPr>
          <p:cNvPr id="5" name="图片 4" descr="ink_background.jpg"/>
          <p:cNvPicPr>
            <a:picLocks noChangeAspect="1"/>
          </p:cNvPicPr>
          <p:nvPr/>
        </p:nvPicPr>
        <p:blipFill rotWithShape="1">
          <a:blip r:embed="rId3">
            <a:extLst>
              <a:ext uri="{28A0092B-C50C-407E-A947-70E740481C1C}">
                <a14:useLocalDpi xmlns:a14="http://schemas.microsoft.com/office/drawing/2010/main" val="0"/>
              </a:ext>
            </a:extLst>
          </a:blip>
          <a:srcRect t="15502" b="32823"/>
          <a:stretch/>
        </p:blipFill>
        <p:spPr>
          <a:xfrm>
            <a:off x="0" y="7485"/>
            <a:ext cx="9144000" cy="2345235"/>
          </a:xfrm>
          <a:prstGeom prst="rect">
            <a:avLst/>
          </a:prstGeom>
          <a:ln>
            <a:noFill/>
          </a:ln>
          <a:effectLst>
            <a:softEdge rad="112500"/>
          </a:effectLst>
        </p:spPr>
      </p:pic>
    </p:spTree>
    <p:extLst>
      <p:ext uri="{BB962C8B-B14F-4D97-AF65-F5344CB8AC3E}">
        <p14:creationId xmlns:p14="http://schemas.microsoft.com/office/powerpoint/2010/main" val="36562128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smtClean="0"/>
              <a:t>Storage Usage </a:t>
            </a:r>
            <a:endParaRPr kumimoji="1" lang="zh-CN" altLang="en-US" dirty="0"/>
          </a:p>
        </p:txBody>
      </p:sp>
      <p:pic>
        <p:nvPicPr>
          <p:cNvPr id="6" name="图片 5"/>
          <p:cNvPicPr>
            <a:picLocks noChangeAspect="1"/>
          </p:cNvPicPr>
          <p:nvPr/>
        </p:nvPicPr>
        <p:blipFill>
          <a:blip r:embed="rId2"/>
          <a:stretch>
            <a:fillRect/>
          </a:stretch>
        </p:blipFill>
        <p:spPr>
          <a:xfrm>
            <a:off x="1612900" y="1146926"/>
            <a:ext cx="4688214" cy="3855998"/>
          </a:xfrm>
          <a:prstGeom prst="rect">
            <a:avLst/>
          </a:prstGeom>
        </p:spPr>
      </p:pic>
      <p:sp>
        <p:nvSpPr>
          <p:cNvPr id="11" name="矩形 10"/>
          <p:cNvSpPr/>
          <p:nvPr/>
        </p:nvSpPr>
        <p:spPr>
          <a:xfrm>
            <a:off x="3093330" y="1357199"/>
            <a:ext cx="1691578" cy="369332"/>
          </a:xfrm>
          <a:prstGeom prst="rect">
            <a:avLst/>
          </a:prstGeom>
        </p:spPr>
        <p:txBody>
          <a:bodyPr wrap="square">
            <a:spAutoFit/>
          </a:bodyPr>
          <a:lstStyle/>
          <a:p>
            <a:pPr algn="ctr"/>
            <a:r>
              <a:rPr lang="en-US" altLang="zh-CN" b="1" dirty="0"/>
              <a:t>Tier </a:t>
            </a:r>
            <a:r>
              <a:rPr lang="en-US" altLang="zh-CN" b="1" dirty="0" smtClean="0"/>
              <a:t>0</a:t>
            </a:r>
            <a:endParaRPr lang="en-US" altLang="zh-CN" dirty="0"/>
          </a:p>
        </p:txBody>
      </p:sp>
      <p:sp>
        <p:nvSpPr>
          <p:cNvPr id="12" name="矩形 11"/>
          <p:cNvSpPr/>
          <p:nvPr/>
        </p:nvSpPr>
        <p:spPr>
          <a:xfrm>
            <a:off x="4002189" y="1122414"/>
            <a:ext cx="1663888" cy="523220"/>
          </a:xfrm>
          <a:prstGeom prst="rect">
            <a:avLst/>
          </a:prstGeom>
        </p:spPr>
        <p:txBody>
          <a:bodyPr wrap="square">
            <a:spAutoFit/>
          </a:bodyPr>
          <a:lstStyle/>
          <a:p>
            <a:pPr algn="ctr"/>
            <a:r>
              <a:rPr lang="en-US" altLang="zh-CN" sz="1400" dirty="0"/>
              <a:t>Ultra High</a:t>
            </a:r>
          </a:p>
          <a:p>
            <a:pPr algn="ctr"/>
            <a:r>
              <a:rPr lang="en-US" altLang="zh-CN" sz="1400" dirty="0"/>
              <a:t>Performance</a:t>
            </a:r>
          </a:p>
        </p:txBody>
      </p:sp>
      <p:sp>
        <p:nvSpPr>
          <p:cNvPr id="13" name="矩形 12"/>
          <p:cNvSpPr/>
          <p:nvPr/>
        </p:nvSpPr>
        <p:spPr>
          <a:xfrm>
            <a:off x="3594682" y="1924415"/>
            <a:ext cx="697952" cy="369332"/>
          </a:xfrm>
          <a:prstGeom prst="rect">
            <a:avLst/>
          </a:prstGeom>
        </p:spPr>
        <p:txBody>
          <a:bodyPr wrap="none">
            <a:spAutoFit/>
          </a:bodyPr>
          <a:lstStyle/>
          <a:p>
            <a:r>
              <a:rPr lang="en-US" altLang="zh-CN" b="1" dirty="0"/>
              <a:t>Tier 1</a:t>
            </a:r>
            <a:endParaRPr lang="en-US" altLang="zh-CN" dirty="0"/>
          </a:p>
        </p:txBody>
      </p:sp>
      <p:sp>
        <p:nvSpPr>
          <p:cNvPr id="14" name="矩形 13"/>
          <p:cNvSpPr/>
          <p:nvPr/>
        </p:nvSpPr>
        <p:spPr>
          <a:xfrm>
            <a:off x="4666768" y="1743041"/>
            <a:ext cx="2233080" cy="523220"/>
          </a:xfrm>
          <a:prstGeom prst="rect">
            <a:avLst/>
          </a:prstGeom>
        </p:spPr>
        <p:txBody>
          <a:bodyPr wrap="square">
            <a:spAutoFit/>
          </a:bodyPr>
          <a:lstStyle/>
          <a:p>
            <a:r>
              <a:rPr lang="en-US" altLang="zh-CN" sz="1400" dirty="0"/>
              <a:t>High-value, OLTP,  </a:t>
            </a:r>
          </a:p>
          <a:p>
            <a:r>
              <a:rPr lang="en-US" altLang="zh-CN" sz="1400" dirty="0"/>
              <a:t>Revenue Generating</a:t>
            </a:r>
          </a:p>
        </p:txBody>
      </p:sp>
      <p:sp>
        <p:nvSpPr>
          <p:cNvPr id="15" name="矩形 14"/>
          <p:cNvSpPr/>
          <p:nvPr/>
        </p:nvSpPr>
        <p:spPr>
          <a:xfrm>
            <a:off x="3561206" y="2874270"/>
            <a:ext cx="731428" cy="369332"/>
          </a:xfrm>
          <a:prstGeom prst="rect">
            <a:avLst/>
          </a:prstGeom>
        </p:spPr>
        <p:txBody>
          <a:bodyPr wrap="none">
            <a:spAutoFit/>
          </a:bodyPr>
          <a:lstStyle/>
          <a:p>
            <a:r>
              <a:rPr lang="en-US" altLang="zh-CN" b="1" dirty="0"/>
              <a:t>Tier 2</a:t>
            </a:r>
            <a:endParaRPr lang="en-US" altLang="zh-CN" dirty="0"/>
          </a:p>
        </p:txBody>
      </p:sp>
      <p:sp>
        <p:nvSpPr>
          <p:cNvPr id="16" name="矩形 15"/>
          <p:cNvSpPr/>
          <p:nvPr/>
        </p:nvSpPr>
        <p:spPr>
          <a:xfrm>
            <a:off x="5214112" y="2430197"/>
            <a:ext cx="2075553" cy="738664"/>
          </a:xfrm>
          <a:prstGeom prst="rect">
            <a:avLst/>
          </a:prstGeom>
        </p:spPr>
        <p:txBody>
          <a:bodyPr wrap="square">
            <a:spAutoFit/>
          </a:bodyPr>
          <a:lstStyle/>
          <a:p>
            <a:r>
              <a:rPr lang="en-US" altLang="zh-CN" sz="1400" dirty="0"/>
              <a:t>Backup/Recovery,</a:t>
            </a:r>
          </a:p>
          <a:p>
            <a:r>
              <a:rPr lang="en-US" altLang="zh-CN" sz="1400" dirty="0"/>
              <a:t>Reference Data, </a:t>
            </a:r>
          </a:p>
          <a:p>
            <a:r>
              <a:rPr lang="en-US" altLang="zh-CN" sz="1400" dirty="0"/>
              <a:t>Bulk Data</a:t>
            </a:r>
          </a:p>
        </p:txBody>
      </p:sp>
      <p:sp>
        <p:nvSpPr>
          <p:cNvPr id="17" name="矩形 16"/>
          <p:cNvSpPr/>
          <p:nvPr/>
        </p:nvSpPr>
        <p:spPr>
          <a:xfrm>
            <a:off x="3573084" y="4424796"/>
            <a:ext cx="729399" cy="369332"/>
          </a:xfrm>
          <a:prstGeom prst="rect">
            <a:avLst/>
          </a:prstGeom>
        </p:spPr>
        <p:txBody>
          <a:bodyPr wrap="none">
            <a:spAutoFit/>
          </a:bodyPr>
          <a:lstStyle/>
          <a:p>
            <a:r>
              <a:rPr lang="en-US" altLang="zh-CN" b="1" dirty="0"/>
              <a:t>Tier 3</a:t>
            </a:r>
            <a:endParaRPr lang="en-US" altLang="zh-CN" dirty="0"/>
          </a:p>
        </p:txBody>
      </p:sp>
      <p:sp>
        <p:nvSpPr>
          <p:cNvPr id="18" name="矩形 17"/>
          <p:cNvSpPr/>
          <p:nvPr/>
        </p:nvSpPr>
        <p:spPr>
          <a:xfrm>
            <a:off x="5930990" y="3551370"/>
            <a:ext cx="1937716" cy="738664"/>
          </a:xfrm>
          <a:prstGeom prst="rect">
            <a:avLst/>
          </a:prstGeom>
        </p:spPr>
        <p:txBody>
          <a:bodyPr wrap="square">
            <a:spAutoFit/>
          </a:bodyPr>
          <a:lstStyle/>
          <a:p>
            <a:r>
              <a:rPr lang="en-US" altLang="zh-CN" sz="1400" dirty="0"/>
              <a:t>Object, Archive,</a:t>
            </a:r>
          </a:p>
          <a:p>
            <a:r>
              <a:rPr lang="en-US" altLang="zh-CN" sz="1400" dirty="0"/>
              <a:t>Compliance Archive,</a:t>
            </a:r>
          </a:p>
          <a:p>
            <a:r>
              <a:rPr lang="en-US" altLang="zh-CN" sz="1400" dirty="0"/>
              <a:t>Long-term </a:t>
            </a:r>
            <a:r>
              <a:rPr lang="en-US" altLang="zh-CN" sz="1400" dirty="0" smtClean="0"/>
              <a:t>Retention</a:t>
            </a:r>
            <a:endParaRPr lang="en-US" altLang="zh-CN" sz="1400" dirty="0"/>
          </a:p>
        </p:txBody>
      </p:sp>
      <p:sp>
        <p:nvSpPr>
          <p:cNvPr id="20" name="矩形 19"/>
          <p:cNvSpPr/>
          <p:nvPr/>
        </p:nvSpPr>
        <p:spPr>
          <a:xfrm>
            <a:off x="3006250" y="1327667"/>
            <a:ext cx="545116" cy="369332"/>
          </a:xfrm>
          <a:prstGeom prst="rect">
            <a:avLst/>
          </a:prstGeom>
        </p:spPr>
        <p:txBody>
          <a:bodyPr wrap="none">
            <a:spAutoFit/>
          </a:bodyPr>
          <a:lstStyle/>
          <a:p>
            <a:r>
              <a:rPr lang="en-US" altLang="zh-CN" b="1" dirty="0"/>
              <a:t>1-3%</a:t>
            </a:r>
            <a:endParaRPr lang="zh-CN" altLang="en-US" dirty="0"/>
          </a:p>
        </p:txBody>
      </p:sp>
      <p:sp>
        <p:nvSpPr>
          <p:cNvPr id="21" name="矩形 20"/>
          <p:cNvSpPr/>
          <p:nvPr/>
        </p:nvSpPr>
        <p:spPr>
          <a:xfrm>
            <a:off x="2488740" y="1867397"/>
            <a:ext cx="779668" cy="369332"/>
          </a:xfrm>
          <a:prstGeom prst="rect">
            <a:avLst/>
          </a:prstGeom>
        </p:spPr>
        <p:txBody>
          <a:bodyPr wrap="none">
            <a:spAutoFit/>
          </a:bodyPr>
          <a:lstStyle/>
          <a:p>
            <a:r>
              <a:rPr lang="en-US" altLang="zh-CN" b="1" dirty="0"/>
              <a:t>15-20%</a:t>
            </a:r>
            <a:endParaRPr lang="zh-CN" altLang="en-US" dirty="0"/>
          </a:p>
        </p:txBody>
      </p:sp>
      <p:sp>
        <p:nvSpPr>
          <p:cNvPr id="22" name="矩形 21"/>
          <p:cNvSpPr/>
          <p:nvPr/>
        </p:nvSpPr>
        <p:spPr>
          <a:xfrm>
            <a:off x="1950192" y="2782028"/>
            <a:ext cx="813143" cy="369332"/>
          </a:xfrm>
          <a:prstGeom prst="rect">
            <a:avLst/>
          </a:prstGeom>
        </p:spPr>
        <p:txBody>
          <a:bodyPr wrap="none">
            <a:spAutoFit/>
          </a:bodyPr>
          <a:lstStyle/>
          <a:p>
            <a:r>
              <a:rPr lang="en-US" altLang="zh-CN" b="1" dirty="0"/>
              <a:t>20-25%</a:t>
            </a:r>
            <a:endParaRPr lang="zh-CN" altLang="en-US" dirty="0"/>
          </a:p>
        </p:txBody>
      </p:sp>
      <p:sp>
        <p:nvSpPr>
          <p:cNvPr id="23" name="矩形 22"/>
          <p:cNvSpPr/>
          <p:nvPr/>
        </p:nvSpPr>
        <p:spPr>
          <a:xfrm>
            <a:off x="1194324" y="3804622"/>
            <a:ext cx="837151" cy="369332"/>
          </a:xfrm>
          <a:prstGeom prst="rect">
            <a:avLst/>
          </a:prstGeom>
        </p:spPr>
        <p:txBody>
          <a:bodyPr wrap="none">
            <a:spAutoFit/>
          </a:bodyPr>
          <a:lstStyle/>
          <a:p>
            <a:r>
              <a:rPr lang="en-US" altLang="zh-CN" b="1" dirty="0"/>
              <a:t>50-60%</a:t>
            </a:r>
            <a:r>
              <a:rPr lang="zh-CN" altLang="en-US" dirty="0"/>
              <a:t> </a:t>
            </a:r>
          </a:p>
        </p:txBody>
      </p:sp>
    </p:spTree>
    <p:extLst>
      <p:ext uri="{BB962C8B-B14F-4D97-AF65-F5344CB8AC3E}">
        <p14:creationId xmlns:p14="http://schemas.microsoft.com/office/powerpoint/2010/main" val="11305620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Pricing</a:t>
            </a:r>
            <a:endParaRPr lang="en-US" dirty="0"/>
          </a:p>
        </p:txBody>
      </p:sp>
      <p:pic>
        <p:nvPicPr>
          <p:cNvPr id="491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574" y="4376737"/>
            <a:ext cx="1765300" cy="3012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5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517" y="956734"/>
            <a:ext cx="1891679" cy="8934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5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1152" y="3192662"/>
            <a:ext cx="1239838" cy="8417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5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4357" y="1965722"/>
            <a:ext cx="1765300" cy="10227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9159" name="Text Box 6"/>
          <p:cNvSpPr txBox="1">
            <a:spLocks noChangeArrowheads="1"/>
          </p:cNvSpPr>
          <p:nvPr/>
        </p:nvSpPr>
        <p:spPr bwMode="auto">
          <a:xfrm>
            <a:off x="555626" y="4369726"/>
            <a:ext cx="1716088" cy="27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Lucida Sans Unicode" charset="0"/>
                <a:cs typeface="Arial"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Lucida Sans Unicode" charset="0"/>
                <a:cs typeface="Arial"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charset="0"/>
                <a:ea typeface="Lucida Sans Unicode" charset="0"/>
                <a:cs typeface="Arial"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5pPr>
            <a:lvl6pPr marL="25146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6pPr>
            <a:lvl7pPr marL="29718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7pPr>
            <a:lvl8pPr marL="34290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8pPr>
            <a:lvl9pPr marL="38862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9pPr>
          </a:lstStyle>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JBOD Storage</a:t>
            </a:r>
          </a:p>
        </p:txBody>
      </p:sp>
      <p:sp>
        <p:nvSpPr>
          <p:cNvPr id="49160" name="Text Box 7"/>
          <p:cNvSpPr txBox="1">
            <a:spLocks noChangeArrowheads="1"/>
          </p:cNvSpPr>
          <p:nvPr/>
        </p:nvSpPr>
        <p:spPr bwMode="auto">
          <a:xfrm>
            <a:off x="559859" y="1798770"/>
            <a:ext cx="1435100" cy="464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Lucida Sans Unicode" charset="0"/>
                <a:cs typeface="Arial"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Lucida Sans Unicode" charset="0"/>
                <a:cs typeface="Arial"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charset="0"/>
                <a:ea typeface="Lucida Sans Unicode" charset="0"/>
                <a:cs typeface="Arial"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5pPr>
            <a:lvl6pPr marL="25146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6pPr>
            <a:lvl7pPr marL="29718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7pPr>
            <a:lvl8pPr marL="34290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8pPr>
            <a:lvl9pPr marL="38862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9pPr>
          </a:lstStyle>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Mid-range</a:t>
            </a:r>
          </a:p>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Array</a:t>
            </a:r>
          </a:p>
        </p:txBody>
      </p:sp>
      <p:sp>
        <p:nvSpPr>
          <p:cNvPr id="49161" name="Text Box 8"/>
          <p:cNvSpPr txBox="1">
            <a:spLocks noChangeArrowheads="1"/>
          </p:cNvSpPr>
          <p:nvPr/>
        </p:nvSpPr>
        <p:spPr bwMode="auto">
          <a:xfrm>
            <a:off x="559859" y="3109251"/>
            <a:ext cx="1295400" cy="464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Lucida Sans Unicode" charset="0"/>
                <a:cs typeface="Arial"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Lucida Sans Unicode" charset="0"/>
                <a:cs typeface="Arial"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charset="0"/>
                <a:ea typeface="Lucida Sans Unicode" charset="0"/>
                <a:cs typeface="Arial"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5pPr>
            <a:lvl6pPr marL="25146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6pPr>
            <a:lvl7pPr marL="29718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7pPr>
            <a:lvl8pPr marL="34290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8pPr>
            <a:lvl9pPr marL="38862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9pPr>
          </a:lstStyle>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Mid-range</a:t>
            </a:r>
          </a:p>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NAS</a:t>
            </a:r>
          </a:p>
        </p:txBody>
      </p:sp>
      <p:sp>
        <p:nvSpPr>
          <p:cNvPr id="49162" name="Text Box 9"/>
          <p:cNvSpPr txBox="1">
            <a:spLocks noChangeArrowheads="1"/>
          </p:cNvSpPr>
          <p:nvPr/>
        </p:nvSpPr>
        <p:spPr bwMode="auto">
          <a:xfrm>
            <a:off x="559859" y="1063229"/>
            <a:ext cx="1230313" cy="464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Lucida Sans Unicode" charset="0"/>
                <a:cs typeface="Arial"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Lucida Sans Unicode" charset="0"/>
                <a:cs typeface="Arial"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charset="0"/>
                <a:ea typeface="Lucida Sans Unicode" charset="0"/>
                <a:cs typeface="Arial"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5pPr>
            <a:lvl6pPr marL="25146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6pPr>
            <a:lvl7pPr marL="29718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7pPr>
            <a:lvl8pPr marL="34290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8pPr>
            <a:lvl9pPr marL="38862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9pPr>
          </a:lstStyle>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High-end</a:t>
            </a:r>
          </a:p>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Disk Array</a:t>
            </a:r>
          </a:p>
        </p:txBody>
      </p:sp>
      <p:sp>
        <p:nvSpPr>
          <p:cNvPr id="49163" name="Freeform 10"/>
          <p:cNvSpPr>
            <a:spLocks noChangeArrowheads="1"/>
          </p:cNvSpPr>
          <p:nvPr/>
        </p:nvSpPr>
        <p:spPr bwMode="auto">
          <a:xfrm rot="10740000">
            <a:off x="6597606" y="1969341"/>
            <a:ext cx="434975" cy="2313384"/>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2147483646 w 21600"/>
              <a:gd name="T9" fmla="*/ 2147483646 h 21600"/>
              <a:gd name="T10" fmla="*/ 2147483646 w 21600"/>
              <a:gd name="T11" fmla="*/ 2147483646 h 21600"/>
              <a:gd name="T12" fmla="*/ 2147483646 w 21600"/>
              <a:gd name="T13" fmla="*/ 2147483646 h 21600"/>
              <a:gd name="T14" fmla="*/ 0 60000 65536"/>
              <a:gd name="T15" fmla="*/ 0 60000 65536"/>
              <a:gd name="T16" fmla="*/ 0 60000 65536"/>
              <a:gd name="T17" fmla="*/ 0 60000 65536"/>
              <a:gd name="T18" fmla="*/ 0 60000 65536"/>
              <a:gd name="T19" fmla="*/ 0 60000 65536"/>
              <a:gd name="T20" fmla="*/ 0 60000 65536"/>
              <a:gd name="T21" fmla="*/ 13800 w 21600"/>
              <a:gd name="T22" fmla="*/ 563 h 21600"/>
              <a:gd name="T23" fmla="*/ 21600 w 21600"/>
              <a:gd name="T24" fmla="*/ 21037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73080" cap="flat">
            <a:solidFill>
              <a:srgbClr val="00843E"/>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4" name="Text Box 11"/>
          <p:cNvSpPr txBox="1">
            <a:spLocks noChangeArrowheads="1"/>
          </p:cNvSpPr>
          <p:nvPr/>
        </p:nvSpPr>
        <p:spPr bwMode="auto">
          <a:xfrm>
            <a:off x="7010400" y="3647482"/>
            <a:ext cx="2062614" cy="602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Lucida Sans Unicode" charset="0"/>
                <a:cs typeface="Arial"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Lucida Sans Unicode" charset="0"/>
                <a:cs typeface="Arial"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charset="0"/>
                <a:ea typeface="Lucida Sans Unicode" charset="0"/>
                <a:cs typeface="Arial"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5pPr>
            <a:lvl6pPr marL="25146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6pPr>
            <a:lvl7pPr marL="29718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7pPr>
            <a:lvl8pPr marL="34290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8pPr>
            <a:lvl9pPr marL="38862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9pPr>
          </a:lstStyle>
          <a:p>
            <a:pPr algn="ctr" eaLnBrk="1" hangingPunct="1">
              <a:lnSpc>
                <a:spcPct val="80000"/>
              </a:lnSpc>
              <a:buClr>
                <a:srgbClr val="000000"/>
              </a:buClr>
              <a:buSzPct val="100000"/>
              <a:buFont typeface="Times New Roman" charset="0"/>
              <a:buNone/>
            </a:pPr>
            <a:r>
              <a:rPr lang="en-US" sz="1800" b="1" dirty="0">
                <a:ea typeface="Microsoft YaHei" charset="0"/>
                <a:cs typeface="Lucida Sans Unicode" charset="0"/>
              </a:rPr>
              <a:t>SUSE Enterprise</a:t>
            </a:r>
          </a:p>
          <a:p>
            <a:pPr algn="ctr" eaLnBrk="1" hangingPunct="1">
              <a:lnSpc>
                <a:spcPct val="80000"/>
              </a:lnSpc>
              <a:buClr>
                <a:srgbClr val="000000"/>
              </a:buClr>
              <a:buSzPct val="100000"/>
              <a:buFont typeface="Times New Roman" charset="0"/>
              <a:buNone/>
            </a:pPr>
            <a:r>
              <a:rPr lang="en-US" sz="1800" b="1" dirty="0">
                <a:ea typeface="Microsoft YaHei" charset="0"/>
                <a:cs typeface="Lucida Sans Unicode" charset="0"/>
              </a:rPr>
              <a:t>Storage</a:t>
            </a:r>
          </a:p>
        </p:txBody>
      </p:sp>
      <p:sp>
        <p:nvSpPr>
          <p:cNvPr id="49165" name="Text Box 13"/>
          <p:cNvSpPr txBox="1">
            <a:spLocks noChangeArrowheads="1"/>
          </p:cNvSpPr>
          <p:nvPr/>
        </p:nvSpPr>
        <p:spPr bwMode="auto">
          <a:xfrm>
            <a:off x="559859" y="2445147"/>
            <a:ext cx="1636713" cy="464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Lucida Sans Unicode" charset="0"/>
                <a:cs typeface="Arial"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Lucida Sans Unicode" charset="0"/>
                <a:cs typeface="Arial"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charset="0"/>
                <a:ea typeface="Lucida Sans Unicode" charset="0"/>
                <a:cs typeface="Arial"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5pPr>
            <a:lvl6pPr marL="25146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6pPr>
            <a:lvl7pPr marL="29718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7pPr>
            <a:lvl8pPr marL="34290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8pPr>
            <a:lvl9pPr marL="38862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9pPr>
          </a:lstStyle>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Fully Featured</a:t>
            </a:r>
          </a:p>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NAS Device</a:t>
            </a:r>
          </a:p>
        </p:txBody>
      </p:sp>
      <p:sp>
        <p:nvSpPr>
          <p:cNvPr id="49166" name="Text Box 14"/>
          <p:cNvSpPr txBox="1">
            <a:spLocks noChangeArrowheads="1"/>
          </p:cNvSpPr>
          <p:nvPr/>
        </p:nvSpPr>
        <p:spPr bwMode="auto">
          <a:xfrm>
            <a:off x="559859" y="3735915"/>
            <a:ext cx="1295400" cy="464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454C51"/>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Lucida Sans Unicode" charset="0"/>
                <a:cs typeface="Arial"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Lucida Sans Unicode" charset="0"/>
                <a:cs typeface="Arial"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charset="0"/>
                <a:ea typeface="Lucida Sans Unicode" charset="0"/>
                <a:cs typeface="Arial"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5pPr>
            <a:lvl6pPr marL="25146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6pPr>
            <a:lvl7pPr marL="29718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7pPr>
            <a:lvl8pPr marL="34290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8pPr>
            <a:lvl9pPr marL="3886200" indent="-228600" eaLnBrk="0" hangingPunct="0">
              <a:spcAft>
                <a:spcPts val="1200"/>
              </a:spcAft>
              <a:buClr>
                <a:srgbClr val="232628"/>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charset="0"/>
                <a:ea typeface="Lucida Sans Unicode" charset="0"/>
                <a:cs typeface="Arial" charset="0"/>
              </a:defRPr>
            </a:lvl9pPr>
          </a:lstStyle>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Entry-level</a:t>
            </a:r>
          </a:p>
          <a:p>
            <a:pPr eaLnBrk="1" hangingPunct="1">
              <a:lnSpc>
                <a:spcPct val="93000"/>
              </a:lnSpc>
              <a:buClr>
                <a:srgbClr val="000000"/>
              </a:buClr>
              <a:buSzPct val="100000"/>
              <a:buFont typeface="Times New Roman" charset="0"/>
              <a:buNone/>
            </a:pPr>
            <a:r>
              <a:rPr lang="en-US" sz="1800" dirty="0">
                <a:ea typeface="Microsoft YaHei" charset="0"/>
                <a:cs typeface="Lucida Sans Unicode" charset="0"/>
              </a:rPr>
              <a:t>Disk Array</a:t>
            </a:r>
          </a:p>
        </p:txBody>
      </p:sp>
      <p:sp>
        <p:nvSpPr>
          <p:cNvPr id="49167" name="Freeform 15"/>
          <p:cNvSpPr>
            <a:spLocks noChangeArrowheads="1"/>
          </p:cNvSpPr>
          <p:nvPr/>
        </p:nvSpPr>
        <p:spPr bwMode="auto">
          <a:xfrm>
            <a:off x="806451" y="1706167"/>
            <a:ext cx="1465263" cy="1190"/>
          </a:xfrm>
          <a:custGeom>
            <a:avLst/>
            <a:gdLst>
              <a:gd name="T0" fmla="*/ 0 w 21600"/>
              <a:gd name="T1" fmla="*/ 0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lnTo>
                  <a:pt x="2" y="21600"/>
                </a:lnTo>
              </a:path>
            </a:pathLst>
          </a:custGeom>
          <a:noFill/>
          <a:ln w="27360" cap="flat">
            <a:solidFill>
              <a:srgbClr val="B9B9B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8" name="Freeform 16"/>
          <p:cNvSpPr>
            <a:spLocks noChangeArrowheads="1"/>
          </p:cNvSpPr>
          <p:nvPr/>
        </p:nvSpPr>
        <p:spPr bwMode="auto">
          <a:xfrm>
            <a:off x="806451" y="2346723"/>
            <a:ext cx="1465263" cy="1190"/>
          </a:xfrm>
          <a:custGeom>
            <a:avLst/>
            <a:gdLst>
              <a:gd name="T0" fmla="*/ 0 w 21600"/>
              <a:gd name="T1" fmla="*/ 0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lnTo>
                  <a:pt x="2" y="21600"/>
                </a:lnTo>
              </a:path>
            </a:pathLst>
          </a:custGeom>
          <a:noFill/>
          <a:ln w="27360" cap="flat">
            <a:solidFill>
              <a:srgbClr val="B9B9B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9" name="Freeform 17"/>
          <p:cNvSpPr>
            <a:spLocks noChangeArrowheads="1"/>
          </p:cNvSpPr>
          <p:nvPr/>
        </p:nvSpPr>
        <p:spPr bwMode="auto">
          <a:xfrm>
            <a:off x="806451" y="3032523"/>
            <a:ext cx="1465263" cy="1190"/>
          </a:xfrm>
          <a:custGeom>
            <a:avLst/>
            <a:gdLst>
              <a:gd name="T0" fmla="*/ 0 w 21600"/>
              <a:gd name="T1" fmla="*/ 0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lnTo>
                  <a:pt x="2" y="21600"/>
                </a:lnTo>
              </a:path>
            </a:pathLst>
          </a:custGeom>
          <a:noFill/>
          <a:ln w="27360" cap="flat">
            <a:solidFill>
              <a:srgbClr val="B9B9B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70" name="Freeform 18"/>
          <p:cNvSpPr>
            <a:spLocks noChangeArrowheads="1"/>
          </p:cNvSpPr>
          <p:nvPr/>
        </p:nvSpPr>
        <p:spPr bwMode="auto">
          <a:xfrm>
            <a:off x="806451" y="3649267"/>
            <a:ext cx="1465263" cy="1190"/>
          </a:xfrm>
          <a:custGeom>
            <a:avLst/>
            <a:gdLst>
              <a:gd name="T0" fmla="*/ 0 w 21600"/>
              <a:gd name="T1" fmla="*/ 0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lnTo>
                  <a:pt x="2" y="21600"/>
                </a:lnTo>
              </a:path>
            </a:pathLst>
          </a:custGeom>
          <a:noFill/>
          <a:ln w="27360" cap="flat">
            <a:solidFill>
              <a:srgbClr val="B9B9B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71" name="Freeform 19"/>
          <p:cNvSpPr>
            <a:spLocks noChangeArrowheads="1"/>
          </p:cNvSpPr>
          <p:nvPr/>
        </p:nvSpPr>
        <p:spPr bwMode="auto">
          <a:xfrm>
            <a:off x="806451" y="4335067"/>
            <a:ext cx="1465263" cy="1190"/>
          </a:xfrm>
          <a:custGeom>
            <a:avLst/>
            <a:gdLst>
              <a:gd name="T0" fmla="*/ 0 w 21600"/>
              <a:gd name="T1" fmla="*/ 0 h 21600"/>
              <a:gd name="T2" fmla="*/ 2147483646 w 21600"/>
              <a:gd name="T3" fmla="*/ 0 h 21600"/>
              <a:gd name="T4" fmla="*/ 0 60000 65536"/>
              <a:gd name="T5" fmla="*/ 0 60000 65536"/>
              <a:gd name="T6" fmla="*/ 0 w 21600"/>
              <a:gd name="T7" fmla="*/ 0 h 21600"/>
              <a:gd name="T8" fmla="*/ 21600 w 21600"/>
              <a:gd name="T9" fmla="*/ 21600 h 21600"/>
            </a:gdLst>
            <a:ahLst/>
            <a:cxnLst>
              <a:cxn ang="T4">
                <a:pos x="T0" y="T1"/>
              </a:cxn>
              <a:cxn ang="T5">
                <a:pos x="T2" y="T3"/>
              </a:cxn>
            </a:cxnLst>
            <a:rect l="T6" t="T7" r="T8" b="T9"/>
            <a:pathLst>
              <a:path w="21600" h="21600">
                <a:moveTo>
                  <a:pt x="0" y="0"/>
                </a:moveTo>
                <a:lnTo>
                  <a:pt x="2" y="21600"/>
                </a:lnTo>
              </a:path>
            </a:pathLst>
          </a:custGeom>
          <a:noFill/>
          <a:ln w="27360" cap="flat">
            <a:solidFill>
              <a:srgbClr val="B9B9B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9172" name="Group 20"/>
          <p:cNvGrpSpPr>
            <a:grpSpLocks/>
          </p:cNvGrpSpPr>
          <p:nvPr/>
        </p:nvGrpSpPr>
        <p:grpSpPr bwMode="auto">
          <a:xfrm>
            <a:off x="2001839" y="1255184"/>
            <a:ext cx="1976437" cy="402431"/>
            <a:chOff x="2243" y="998"/>
            <a:chExt cx="1245" cy="338"/>
          </a:xfrm>
        </p:grpSpPr>
        <p:pic>
          <p:nvPicPr>
            <p:cNvPr id="4918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3" y="998"/>
              <a:ext cx="373" cy="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81"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 y="998"/>
              <a:ext cx="373" cy="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82"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4" y="998"/>
              <a:ext cx="373" cy="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83"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5" y="998"/>
              <a:ext cx="373" cy="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 name="组 2"/>
          <p:cNvGrpSpPr/>
          <p:nvPr/>
        </p:nvGrpSpPr>
        <p:grpSpPr>
          <a:xfrm>
            <a:off x="2462214" y="2237185"/>
            <a:ext cx="1516062" cy="403622"/>
            <a:chOff x="3544889" y="2237185"/>
            <a:chExt cx="1516062" cy="403622"/>
          </a:xfrm>
        </p:grpSpPr>
        <p:pic>
          <p:nvPicPr>
            <p:cNvPr id="49173"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889" y="2237185"/>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74"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6851" y="2237185"/>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75"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7226" y="2237185"/>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4" name="组 3"/>
          <p:cNvGrpSpPr/>
          <p:nvPr/>
        </p:nvGrpSpPr>
        <p:grpSpPr>
          <a:xfrm>
            <a:off x="2922589" y="3209926"/>
            <a:ext cx="1055687" cy="403622"/>
            <a:chOff x="3544889" y="3286126"/>
            <a:chExt cx="1055687" cy="403622"/>
          </a:xfrm>
        </p:grpSpPr>
        <p:pic>
          <p:nvPicPr>
            <p:cNvPr id="49176"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889" y="3286126"/>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77"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6851" y="3286126"/>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pic>
        <p:nvPicPr>
          <p:cNvPr id="49178"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6139" y="4336257"/>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79" name="Picture 3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44293" y="1562168"/>
            <a:ext cx="2228721" cy="2195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本框 33"/>
          <p:cNvSpPr txBox="1"/>
          <p:nvPr/>
        </p:nvSpPr>
        <p:spPr>
          <a:xfrm>
            <a:off x="4497312" y="1063229"/>
            <a:ext cx="1594970" cy="718613"/>
          </a:xfrm>
          <a:prstGeom prst="rect">
            <a:avLst/>
          </a:prstGeom>
        </p:spPr>
        <p:txBody>
          <a:bodyPr vert="horz" wrap="none" lIns="91410" tIns="45703" rIns="91410" bIns="45703" rtlCol="0">
            <a:noAutofit/>
          </a:bodyPr>
          <a:lstStyle/>
          <a:p>
            <a:r>
              <a:rPr kumimoji="1" lang="en-US" altLang="zh-CN" dirty="0" smtClean="0"/>
              <a:t>Dell EMC, Hitachi,</a:t>
            </a:r>
          </a:p>
          <a:p>
            <a:r>
              <a:rPr kumimoji="1" lang="en-US" altLang="zh-CN" dirty="0" smtClean="0"/>
              <a:t>HP, IBM</a:t>
            </a:r>
            <a:endParaRPr kumimoji="1" lang="zh-CN" altLang="en-US" dirty="0"/>
          </a:p>
        </p:txBody>
      </p:sp>
      <p:sp>
        <p:nvSpPr>
          <p:cNvPr id="35" name="文本框 34"/>
          <p:cNvSpPr txBox="1"/>
          <p:nvPr/>
        </p:nvSpPr>
        <p:spPr>
          <a:xfrm>
            <a:off x="4590414" y="2085840"/>
            <a:ext cx="1594970" cy="718613"/>
          </a:xfrm>
          <a:prstGeom prst="rect">
            <a:avLst/>
          </a:prstGeom>
        </p:spPr>
        <p:txBody>
          <a:bodyPr vert="horz" wrap="none" lIns="91410" tIns="45703" rIns="91410" bIns="45703" rtlCol="0">
            <a:noAutofit/>
          </a:bodyPr>
          <a:lstStyle/>
          <a:p>
            <a:r>
              <a:rPr kumimoji="1" lang="en-US" altLang="zh-CN" dirty="0" err="1" smtClean="0"/>
              <a:t>NetApp</a:t>
            </a:r>
            <a:r>
              <a:rPr kumimoji="1" lang="en-US" altLang="zh-CN" dirty="0" smtClean="0"/>
              <a:t>,</a:t>
            </a:r>
          </a:p>
          <a:p>
            <a:r>
              <a:rPr kumimoji="1" lang="en-US" altLang="zh-CN" dirty="0" err="1" smtClean="0"/>
              <a:t>Pura</a:t>
            </a:r>
            <a:r>
              <a:rPr kumimoji="1" lang="en-US" altLang="zh-CN" dirty="0" smtClean="0"/>
              <a:t> Storage,</a:t>
            </a:r>
          </a:p>
          <a:p>
            <a:r>
              <a:rPr kumimoji="1" lang="en-US" altLang="zh-CN" dirty="0" err="1" smtClean="0"/>
              <a:t>Nexsan</a:t>
            </a:r>
            <a:endParaRPr kumimoji="1" lang="zh-CN" altLang="en-US" dirty="0"/>
          </a:p>
        </p:txBody>
      </p:sp>
      <p:sp>
        <p:nvSpPr>
          <p:cNvPr id="36" name="文本框 35"/>
          <p:cNvSpPr txBox="1"/>
          <p:nvPr/>
        </p:nvSpPr>
        <p:spPr>
          <a:xfrm>
            <a:off x="4590414" y="3288175"/>
            <a:ext cx="1594970" cy="718613"/>
          </a:xfrm>
          <a:prstGeom prst="rect">
            <a:avLst/>
          </a:prstGeom>
        </p:spPr>
        <p:txBody>
          <a:bodyPr vert="horz" wrap="none" lIns="91410" tIns="45703" rIns="91410" bIns="45703" rtlCol="0">
            <a:noAutofit/>
          </a:bodyPr>
          <a:lstStyle/>
          <a:p>
            <a:r>
              <a:rPr kumimoji="1" lang="en-US" altLang="zh-CN" dirty="0" smtClean="0"/>
              <a:t>Promise, </a:t>
            </a:r>
            <a:r>
              <a:rPr kumimoji="1" lang="en-US" altLang="zh-CN" dirty="0" err="1" smtClean="0"/>
              <a:t>Synology</a:t>
            </a:r>
            <a:r>
              <a:rPr kumimoji="1" lang="en-US" altLang="zh-CN" dirty="0" smtClean="0"/>
              <a:t>,</a:t>
            </a:r>
          </a:p>
          <a:p>
            <a:r>
              <a:rPr kumimoji="1" lang="en-US" altLang="zh-CN" dirty="0" smtClean="0"/>
              <a:t>QNAP, </a:t>
            </a:r>
            <a:r>
              <a:rPr kumimoji="1" lang="en-US" altLang="zh-CN" dirty="0" err="1" smtClean="0"/>
              <a:t>Infortrend</a:t>
            </a:r>
            <a:r>
              <a:rPr kumimoji="1" lang="en-US" altLang="zh-CN" dirty="0" smtClean="0"/>
              <a:t>,</a:t>
            </a:r>
          </a:p>
          <a:p>
            <a:r>
              <a:rPr kumimoji="1" lang="en-US" altLang="zh-CN" dirty="0" err="1" smtClean="0"/>
              <a:t>ProWare</a:t>
            </a:r>
            <a:r>
              <a:rPr kumimoji="1" lang="en-US" altLang="zh-CN" dirty="0" smtClean="0"/>
              <a:t>, </a:t>
            </a:r>
            <a:r>
              <a:rPr kumimoji="1" lang="en-US" altLang="zh-CN" dirty="0" err="1" smtClean="0"/>
              <a:t>SansDigitial</a:t>
            </a:r>
            <a:endParaRPr kumimoji="1" lang="zh-CN" altLang="en-US" dirty="0"/>
          </a:p>
        </p:txBody>
      </p:sp>
    </p:spTree>
    <p:extLst>
      <p:ext uri="{BB962C8B-B14F-4D97-AF65-F5344CB8AC3E}">
        <p14:creationId xmlns:p14="http://schemas.microsoft.com/office/powerpoint/2010/main" val="400937641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smtClean="0"/>
              <a:t>Cloud Storage Intro</a:t>
            </a:r>
            <a:endParaRPr kumimoji="1" lang="zh-CN" altLang="en-US" dirty="0"/>
          </a:p>
        </p:txBody>
      </p:sp>
      <p:sp>
        <p:nvSpPr>
          <p:cNvPr id="2" name="文本占位符 1"/>
          <p:cNvSpPr>
            <a:spLocks noGrp="1"/>
          </p:cNvSpPr>
          <p:nvPr>
            <p:ph type="body" idx="1"/>
          </p:nvPr>
        </p:nvSpPr>
        <p:spPr/>
        <p:txBody>
          <a:bodyPr/>
          <a:lstStyle/>
          <a:p>
            <a:r>
              <a:rPr kumimoji="1" lang="en-US" altLang="zh-CN" dirty="0" smtClean="0"/>
              <a:t>Software Define Storage</a:t>
            </a:r>
            <a:endParaRPr kumimoji="1" lang="zh-CN" altLang="en-US" dirty="0"/>
          </a:p>
        </p:txBody>
      </p:sp>
    </p:spTree>
    <p:extLst>
      <p:ext uri="{BB962C8B-B14F-4D97-AF65-F5344CB8AC3E}">
        <p14:creationId xmlns:p14="http://schemas.microsoft.com/office/powerpoint/2010/main" val="30642869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Who is doing cloud storage?</a:t>
            </a:r>
            <a:endParaRPr kumimoji="1" lang="zh-CN" altLang="en-US" dirty="0"/>
          </a:p>
        </p:txBody>
      </p:sp>
      <p:pic>
        <p:nvPicPr>
          <p:cNvPr id="3" name="图片 2"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0664"/>
            <a:ext cx="2201083" cy="638684"/>
          </a:xfrm>
          <a:prstGeom prst="rect">
            <a:avLst/>
          </a:prstGeom>
        </p:spPr>
      </p:pic>
      <p:pic>
        <p:nvPicPr>
          <p:cNvPr id="4" name="图片 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297" y="1566893"/>
            <a:ext cx="2115461" cy="723565"/>
          </a:xfrm>
          <a:prstGeom prst="rect">
            <a:avLst/>
          </a:prstGeom>
        </p:spPr>
      </p:pic>
      <p:pic>
        <p:nvPicPr>
          <p:cNvPr id="5" name="图片 4"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803" y="1410664"/>
            <a:ext cx="2350399" cy="879794"/>
          </a:xfrm>
          <a:prstGeom prst="rect">
            <a:avLst/>
          </a:prstGeom>
        </p:spPr>
      </p:pic>
      <p:pic>
        <p:nvPicPr>
          <p:cNvPr id="6" name="图片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358" y="2480693"/>
            <a:ext cx="1678757" cy="940104"/>
          </a:xfrm>
          <a:prstGeom prst="rect">
            <a:avLst/>
          </a:prstGeom>
        </p:spPr>
      </p:pic>
      <p:pic>
        <p:nvPicPr>
          <p:cNvPr id="7" name="图片 6"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2472" y="2517528"/>
            <a:ext cx="1767163" cy="956006"/>
          </a:xfrm>
          <a:prstGeom prst="rect">
            <a:avLst/>
          </a:prstGeom>
        </p:spPr>
      </p:pic>
      <p:pic>
        <p:nvPicPr>
          <p:cNvPr id="8" name="图片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6985" y="3591194"/>
            <a:ext cx="950637" cy="950637"/>
          </a:xfrm>
          <a:prstGeom prst="rect">
            <a:avLst/>
          </a:prstGeom>
        </p:spPr>
      </p:pic>
      <p:pic>
        <p:nvPicPr>
          <p:cNvPr id="9" name="图片 8" descr="imgr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8283" y="2517528"/>
            <a:ext cx="3097988" cy="903269"/>
          </a:xfrm>
          <a:prstGeom prst="rect">
            <a:avLst/>
          </a:prstGeom>
        </p:spPr>
      </p:pic>
      <p:pic>
        <p:nvPicPr>
          <p:cNvPr id="10" name="图片 9"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0" y="3591194"/>
            <a:ext cx="2344204" cy="895177"/>
          </a:xfrm>
          <a:prstGeom prst="rect">
            <a:avLst/>
          </a:prstGeom>
        </p:spPr>
      </p:pic>
      <p:pic>
        <p:nvPicPr>
          <p:cNvPr id="11" name="图片 10" descr="imgr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12050" y="3473534"/>
            <a:ext cx="1411817" cy="808111"/>
          </a:xfrm>
          <a:prstGeom prst="rect">
            <a:avLst/>
          </a:prstGeom>
        </p:spPr>
      </p:pic>
    </p:spTree>
    <p:extLst>
      <p:ext uri="{BB962C8B-B14F-4D97-AF65-F5344CB8AC3E}">
        <p14:creationId xmlns:p14="http://schemas.microsoft.com/office/powerpoint/2010/main" val="18071066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Who is doing Software Define Storage</a:t>
            </a:r>
            <a:endParaRPr kumimoji="1" lang="zh-CN" altLang="en-US" dirty="0"/>
          </a:p>
        </p:txBody>
      </p:sp>
      <p:pic>
        <p:nvPicPr>
          <p:cNvPr id="3" name="图片 2" descr="Storage-Partner-Ecosyste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5411"/>
            <a:ext cx="9144000" cy="2905570"/>
          </a:xfrm>
          <a:prstGeom prst="rect">
            <a:avLst/>
          </a:prstGeom>
        </p:spPr>
      </p:pic>
      <p:pic>
        <p:nvPicPr>
          <p:cNvPr id="4" name="图片 3"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545" y="3493298"/>
            <a:ext cx="797938" cy="597683"/>
          </a:xfrm>
          <a:prstGeom prst="rect">
            <a:avLst/>
          </a:prstGeom>
        </p:spPr>
      </p:pic>
    </p:spTree>
    <p:extLst>
      <p:ext uri="{BB962C8B-B14F-4D97-AF65-F5344CB8AC3E}">
        <p14:creationId xmlns:p14="http://schemas.microsoft.com/office/powerpoint/2010/main" val="5777949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594098" y="16086"/>
            <a:ext cx="5469465" cy="5075760"/>
            <a:chOff x="3594098" y="16086"/>
            <a:chExt cx="5469465" cy="5075760"/>
          </a:xfrm>
        </p:grpSpPr>
        <p:sp>
          <p:nvSpPr>
            <p:cNvPr id="48" name="文本框 47"/>
            <p:cNvSpPr txBox="1"/>
            <p:nvPr/>
          </p:nvSpPr>
          <p:spPr>
            <a:xfrm rot="16200000">
              <a:off x="6336131" y="2365474"/>
              <a:ext cx="359835" cy="5092910"/>
            </a:xfrm>
            <a:prstGeom prst="rect">
              <a:avLst/>
            </a:prstGeom>
            <a:solidFill>
              <a:srgbClr val="FFFFFF"/>
            </a:solidFill>
          </p:spPr>
          <p:txBody>
            <a:bodyPr vert="eaVert" wrap="none" lIns="91410" tIns="45703" rIns="91410" bIns="45703" rtlCol="0">
              <a:noAutofit/>
            </a:bodyPr>
            <a:lstStyle/>
            <a:p>
              <a:r>
                <a:rPr kumimoji="1" lang="en-US" altLang="zh-CN" dirty="0" smtClean="0"/>
                <a:t>Completeness of Vision</a:t>
              </a:r>
              <a:endParaRPr kumimoji="1" lang="zh-CN" altLang="en-US" dirty="0"/>
            </a:p>
          </p:txBody>
        </p:sp>
        <p:grpSp>
          <p:nvGrpSpPr>
            <p:cNvPr id="44" name="组 43"/>
            <p:cNvGrpSpPr/>
            <p:nvPr/>
          </p:nvGrpSpPr>
          <p:grpSpPr>
            <a:xfrm>
              <a:off x="3958166" y="16086"/>
              <a:ext cx="5105397" cy="4783876"/>
              <a:chOff x="3742268" y="132291"/>
              <a:chExt cx="5105397" cy="4783876"/>
            </a:xfrm>
          </p:grpSpPr>
          <p:grpSp>
            <p:nvGrpSpPr>
              <p:cNvPr id="8" name="组 7"/>
              <p:cNvGrpSpPr/>
              <p:nvPr/>
            </p:nvGrpSpPr>
            <p:grpSpPr>
              <a:xfrm>
                <a:off x="6316132" y="132291"/>
                <a:ext cx="2531533" cy="2370666"/>
                <a:chOff x="5740400" y="397934"/>
                <a:chExt cx="2531533" cy="2370666"/>
              </a:xfrm>
            </p:grpSpPr>
            <p:sp>
              <p:nvSpPr>
                <p:cNvPr id="3" name="矩形 2"/>
                <p:cNvSpPr/>
                <p:nvPr/>
              </p:nvSpPr>
              <p:spPr>
                <a:xfrm>
                  <a:off x="5740400" y="397934"/>
                  <a:ext cx="2531533" cy="2370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4" name="文本框 3"/>
                <p:cNvSpPr txBox="1"/>
                <p:nvPr/>
              </p:nvSpPr>
              <p:spPr>
                <a:xfrm>
                  <a:off x="6510867" y="508000"/>
                  <a:ext cx="982133" cy="338667"/>
                </a:xfrm>
                <a:prstGeom prst="rect">
                  <a:avLst/>
                </a:prstGeom>
              </p:spPr>
              <p:txBody>
                <a:bodyPr vert="horz" wrap="square" lIns="91410" tIns="45703" rIns="91410" bIns="45703" rtlCol="0">
                  <a:noAutofit/>
                </a:bodyPr>
                <a:lstStyle/>
                <a:p>
                  <a:pPr algn="ctr"/>
                  <a:r>
                    <a:rPr kumimoji="1" lang="en-US" altLang="zh-CN" dirty="0" smtClean="0"/>
                    <a:t>Leaders</a:t>
                  </a:r>
                  <a:endParaRPr kumimoji="1" lang="zh-CN" altLang="en-US" dirty="0"/>
                </a:p>
              </p:txBody>
            </p:sp>
            <p:pic>
              <p:nvPicPr>
                <p:cNvPr id="5" name="图片 4" descr="Dell_EM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234" y="1380066"/>
                  <a:ext cx="423333" cy="423333"/>
                </a:xfrm>
                <a:prstGeom prst="rect">
                  <a:avLst/>
                </a:prstGeom>
              </p:spPr>
            </p:pic>
            <p:pic>
              <p:nvPicPr>
                <p:cNvPr id="6" name="图片 5" descr="IB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327" y="1946980"/>
                  <a:ext cx="563540" cy="293511"/>
                </a:xfrm>
                <a:prstGeom prst="rect">
                  <a:avLst/>
                </a:prstGeom>
              </p:spPr>
            </p:pic>
            <p:pic>
              <p:nvPicPr>
                <p:cNvPr id="7" name="图片 6" descr="S00jZy1f_400x4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867" y="2192866"/>
                  <a:ext cx="465666" cy="465666"/>
                </a:xfrm>
                <a:prstGeom prst="rect">
                  <a:avLst/>
                </a:prstGeom>
              </p:spPr>
            </p:pic>
          </p:grpSp>
          <p:grpSp>
            <p:nvGrpSpPr>
              <p:cNvPr id="18" name="组 17"/>
              <p:cNvGrpSpPr/>
              <p:nvPr/>
            </p:nvGrpSpPr>
            <p:grpSpPr>
              <a:xfrm>
                <a:off x="6315073" y="2545289"/>
                <a:ext cx="2531533" cy="2370666"/>
                <a:chOff x="5476875" y="2539999"/>
                <a:chExt cx="2531533" cy="2370666"/>
              </a:xfrm>
            </p:grpSpPr>
            <p:sp>
              <p:nvSpPr>
                <p:cNvPr id="10" name="矩形 9"/>
                <p:cNvSpPr/>
                <p:nvPr/>
              </p:nvSpPr>
              <p:spPr>
                <a:xfrm>
                  <a:off x="5476875" y="2539999"/>
                  <a:ext cx="2531533" cy="2370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1" name="文本框 10"/>
                <p:cNvSpPr txBox="1"/>
                <p:nvPr/>
              </p:nvSpPr>
              <p:spPr>
                <a:xfrm>
                  <a:off x="6104467" y="4495799"/>
                  <a:ext cx="1253067" cy="338667"/>
                </a:xfrm>
                <a:prstGeom prst="rect">
                  <a:avLst/>
                </a:prstGeom>
              </p:spPr>
              <p:txBody>
                <a:bodyPr vert="horz" wrap="square" lIns="91410" tIns="45703" rIns="91410" bIns="45703" rtlCol="0">
                  <a:noAutofit/>
                </a:bodyPr>
                <a:lstStyle/>
                <a:p>
                  <a:pPr algn="ctr"/>
                  <a:r>
                    <a:rPr kumimoji="1" lang="en-US" altLang="zh-CN" dirty="0" smtClean="0"/>
                    <a:t>Visionaries</a:t>
                  </a:r>
                  <a:endParaRPr kumimoji="1" lang="zh-CN" altLang="en-US" dirty="0"/>
                </a:p>
              </p:txBody>
            </p:sp>
            <p:pic>
              <p:nvPicPr>
                <p:cNvPr id="15" name="图片 14" descr="redhat-logo-clou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75" y="2584876"/>
                  <a:ext cx="480291" cy="528320"/>
                </a:xfrm>
                <a:prstGeom prst="rect">
                  <a:avLst/>
                </a:prstGeom>
              </p:spPr>
            </p:pic>
            <p:pic>
              <p:nvPicPr>
                <p:cNvPr id="16" name="图片 15" descr="swiftstack-logo-stacked-mediu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7934" y="2851573"/>
                  <a:ext cx="603166" cy="603166"/>
                </a:xfrm>
                <a:prstGeom prst="rect">
                  <a:avLst/>
                </a:prstGeom>
              </p:spPr>
            </p:pic>
          </p:grpSp>
          <p:grpSp>
            <p:nvGrpSpPr>
              <p:cNvPr id="32" name="组 31"/>
              <p:cNvGrpSpPr/>
              <p:nvPr/>
            </p:nvGrpSpPr>
            <p:grpSpPr>
              <a:xfrm>
                <a:off x="3742268" y="132291"/>
                <a:ext cx="2531533" cy="2370666"/>
                <a:chOff x="2895603" y="115360"/>
                <a:chExt cx="2531533" cy="2370666"/>
              </a:xfrm>
            </p:grpSpPr>
            <p:sp>
              <p:nvSpPr>
                <p:cNvPr id="20" name="矩形 19"/>
                <p:cNvSpPr/>
                <p:nvPr/>
              </p:nvSpPr>
              <p:spPr>
                <a:xfrm>
                  <a:off x="2895603" y="115360"/>
                  <a:ext cx="2531533" cy="2370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1" name="文本框 20"/>
                <p:cNvSpPr txBox="1"/>
                <p:nvPr/>
              </p:nvSpPr>
              <p:spPr>
                <a:xfrm>
                  <a:off x="3318934" y="225426"/>
                  <a:ext cx="1684866" cy="338667"/>
                </a:xfrm>
                <a:prstGeom prst="rect">
                  <a:avLst/>
                </a:prstGeom>
              </p:spPr>
              <p:txBody>
                <a:bodyPr vert="horz" wrap="square" lIns="91410" tIns="45703" rIns="91410" bIns="45703" rtlCol="0">
                  <a:noAutofit/>
                </a:bodyPr>
                <a:lstStyle/>
                <a:p>
                  <a:pPr algn="ctr"/>
                  <a:r>
                    <a:rPr kumimoji="1" lang="en-US" altLang="zh-CN" dirty="0" smtClean="0"/>
                    <a:t>Challengers</a:t>
                  </a:r>
                  <a:endParaRPr kumimoji="1" lang="zh-CN" altLang="en-US" dirty="0"/>
                </a:p>
              </p:txBody>
            </p:sp>
            <p:pic>
              <p:nvPicPr>
                <p:cNvPr id="30" name="图片 29" descr="Hitachi-Data-System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7951" y="1913467"/>
                  <a:ext cx="1750649" cy="230250"/>
                </a:xfrm>
                <a:prstGeom prst="rect">
                  <a:avLst/>
                </a:prstGeom>
              </p:spPr>
            </p:pic>
          </p:grpSp>
          <p:grpSp>
            <p:nvGrpSpPr>
              <p:cNvPr id="43" name="组 42"/>
              <p:cNvGrpSpPr/>
              <p:nvPr/>
            </p:nvGrpSpPr>
            <p:grpSpPr>
              <a:xfrm>
                <a:off x="3742268" y="2545501"/>
                <a:ext cx="2531533" cy="2370666"/>
                <a:chOff x="2894544" y="2528358"/>
                <a:chExt cx="2531533" cy="2370666"/>
              </a:xfrm>
            </p:grpSpPr>
            <p:grpSp>
              <p:nvGrpSpPr>
                <p:cNvPr id="25" name="组 24"/>
                <p:cNvGrpSpPr/>
                <p:nvPr/>
              </p:nvGrpSpPr>
              <p:grpSpPr>
                <a:xfrm>
                  <a:off x="2894544" y="2528358"/>
                  <a:ext cx="2531533" cy="2370666"/>
                  <a:chOff x="5476875" y="2539999"/>
                  <a:chExt cx="2531533" cy="2370666"/>
                </a:xfrm>
              </p:grpSpPr>
              <p:sp>
                <p:nvSpPr>
                  <p:cNvPr id="26" name="矩形 25"/>
                  <p:cNvSpPr/>
                  <p:nvPr/>
                </p:nvSpPr>
                <p:spPr>
                  <a:xfrm>
                    <a:off x="5476875" y="2539999"/>
                    <a:ext cx="2531533" cy="2370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7" name="文本框 26"/>
                  <p:cNvSpPr txBox="1"/>
                  <p:nvPr/>
                </p:nvSpPr>
                <p:spPr>
                  <a:xfrm>
                    <a:off x="6104467" y="4495799"/>
                    <a:ext cx="1253067" cy="338667"/>
                  </a:xfrm>
                  <a:prstGeom prst="rect">
                    <a:avLst/>
                  </a:prstGeom>
                </p:spPr>
                <p:txBody>
                  <a:bodyPr vert="horz" wrap="square" lIns="91410" tIns="45703" rIns="91410" bIns="45703" rtlCol="0">
                    <a:noAutofit/>
                  </a:bodyPr>
                  <a:lstStyle/>
                  <a:p>
                    <a:pPr algn="ctr"/>
                    <a:r>
                      <a:rPr kumimoji="1" lang="en-US" altLang="zh-CN" dirty="0" smtClean="0"/>
                      <a:t>Niche</a:t>
                    </a:r>
                    <a:endParaRPr kumimoji="1" lang="zh-CN" altLang="en-US" dirty="0"/>
                  </a:p>
                </p:txBody>
              </p:sp>
            </p:grpSp>
            <p:pic>
              <p:nvPicPr>
                <p:cNvPr id="33" name="图片 32" descr="Netapp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1766" y="2576410"/>
                  <a:ext cx="398103" cy="458042"/>
                </a:xfrm>
                <a:prstGeom prst="rect">
                  <a:avLst/>
                </a:prstGeom>
              </p:spPr>
            </p:pic>
            <p:pic>
              <p:nvPicPr>
                <p:cNvPr id="34" name="图片 33" descr="cloudian-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3462" y="3062393"/>
                  <a:ext cx="578274" cy="578274"/>
                </a:xfrm>
                <a:prstGeom prst="rect">
                  <a:avLst/>
                </a:prstGeom>
              </p:spPr>
            </p:pic>
            <p:pic>
              <p:nvPicPr>
                <p:cNvPr id="35" name="图片 34" descr="DDN-Storage-RedBG-med.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72467" y="2788063"/>
                  <a:ext cx="668870" cy="459750"/>
                </a:xfrm>
                <a:prstGeom prst="rect">
                  <a:avLst/>
                </a:prstGeom>
              </p:spPr>
            </p:pic>
            <p:pic>
              <p:nvPicPr>
                <p:cNvPr id="37" name="图片 36" descr="Suse_logo_w-tag_colo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1187" y="3578860"/>
                  <a:ext cx="670560" cy="374904"/>
                </a:xfrm>
                <a:prstGeom prst="rect">
                  <a:avLst/>
                </a:prstGeom>
              </p:spPr>
            </p:pic>
            <p:pic>
              <p:nvPicPr>
                <p:cNvPr id="40" name="图片 39" descr="LA26635LOGO.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08644" y="3256279"/>
                  <a:ext cx="685542" cy="189993"/>
                </a:xfrm>
                <a:prstGeom prst="rect">
                  <a:avLst/>
                </a:prstGeom>
              </p:spPr>
            </p:pic>
            <p:pic>
              <p:nvPicPr>
                <p:cNvPr id="41" name="图片 40" descr="Panasas_Logo_noR_LR-200-77.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11449" y="3578860"/>
                  <a:ext cx="808618" cy="311318"/>
                </a:xfrm>
                <a:prstGeom prst="rect">
                  <a:avLst/>
                </a:prstGeom>
              </p:spPr>
            </p:pic>
            <p:pic>
              <p:nvPicPr>
                <p:cNvPr id="42" name="图片 41" descr="Huawei-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06423" y="3890178"/>
                  <a:ext cx="666044" cy="499533"/>
                </a:xfrm>
                <a:prstGeom prst="rect">
                  <a:avLst/>
                </a:prstGeom>
              </p:spPr>
            </p:pic>
          </p:grpSp>
        </p:grpSp>
        <p:sp>
          <p:nvSpPr>
            <p:cNvPr id="45" name="文本框 44"/>
            <p:cNvSpPr txBox="1"/>
            <p:nvPr/>
          </p:nvSpPr>
          <p:spPr>
            <a:xfrm rot="10800000">
              <a:off x="3594098" y="126152"/>
              <a:ext cx="364067" cy="4724400"/>
            </a:xfrm>
            <a:prstGeom prst="rect">
              <a:avLst/>
            </a:prstGeom>
          </p:spPr>
          <p:txBody>
            <a:bodyPr vert="eaVert" wrap="none" lIns="91410" tIns="45703" rIns="91410" bIns="45703" rtlCol="0">
              <a:noAutofit/>
            </a:bodyPr>
            <a:lstStyle/>
            <a:p>
              <a:r>
                <a:rPr kumimoji="1" lang="en-US" altLang="zh-CN" dirty="0" smtClean="0"/>
                <a:t>Ability to Execute</a:t>
              </a:r>
              <a:endParaRPr kumimoji="1" lang="zh-CN" altLang="en-US" dirty="0"/>
            </a:p>
          </p:txBody>
        </p:sp>
        <p:cxnSp>
          <p:nvCxnSpPr>
            <p:cNvPr id="47" name="直线箭头连接符 46"/>
            <p:cNvCxnSpPr/>
            <p:nvPr/>
          </p:nvCxnSpPr>
          <p:spPr>
            <a:xfrm flipV="1">
              <a:off x="6371163" y="4986867"/>
              <a:ext cx="2692400"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0" name="直线箭头连接符 59"/>
            <p:cNvCxnSpPr/>
            <p:nvPr/>
          </p:nvCxnSpPr>
          <p:spPr>
            <a:xfrm flipV="1">
              <a:off x="3835400" y="16086"/>
              <a:ext cx="0" cy="298619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63" name="标题 62"/>
          <p:cNvSpPr>
            <a:spLocks noGrp="1"/>
          </p:cNvSpPr>
          <p:nvPr>
            <p:ph type="title"/>
          </p:nvPr>
        </p:nvSpPr>
        <p:spPr/>
        <p:txBody>
          <a:bodyPr/>
          <a:lstStyle/>
          <a:p>
            <a:r>
              <a:rPr kumimoji="1" lang="en-US" altLang="zh-CN" dirty="0" smtClean="0"/>
              <a:t>Gartner’s Report</a:t>
            </a:r>
            <a:endParaRPr kumimoji="1" lang="zh-CN" altLang="en-US" dirty="0"/>
          </a:p>
        </p:txBody>
      </p:sp>
      <p:sp>
        <p:nvSpPr>
          <p:cNvPr id="64" name="内容占位符 63"/>
          <p:cNvSpPr>
            <a:spLocks noGrp="1"/>
          </p:cNvSpPr>
          <p:nvPr>
            <p:ph sz="half" idx="1"/>
          </p:nvPr>
        </p:nvSpPr>
        <p:spPr>
          <a:xfrm>
            <a:off x="186267" y="1200151"/>
            <a:ext cx="3649133" cy="3394472"/>
          </a:xfrm>
        </p:spPr>
        <p:txBody>
          <a:bodyPr/>
          <a:lstStyle/>
          <a:p>
            <a:pPr marL="225298" indent="0">
              <a:buNone/>
            </a:pPr>
            <a:r>
              <a:rPr kumimoji="1" lang="en-US" altLang="zh-CN" sz="1800" dirty="0">
                <a:hlinkClick r:id="rId15"/>
              </a:rPr>
              <a:t>http://www.theregister.co.uk/2016/10/21/gartners_not_scoffing_at_scofs_and_objects</a:t>
            </a:r>
            <a:r>
              <a:rPr kumimoji="1" lang="en-US" altLang="zh-CN" sz="1800" dirty="0" smtClean="0">
                <a:hlinkClick r:id="rId15"/>
              </a:rPr>
              <a:t>/</a:t>
            </a:r>
            <a:endParaRPr kumimoji="1" lang="en-US" altLang="zh-CN" sz="1800" dirty="0"/>
          </a:p>
          <a:p>
            <a:pPr marL="511048" indent="-285750"/>
            <a:r>
              <a:rPr kumimoji="1" lang="en-US" altLang="zh-CN" sz="1800" dirty="0" smtClean="0"/>
              <a:t>SUSE has an aggressive pricing for deployment with commodity hardware</a:t>
            </a:r>
          </a:p>
          <a:p>
            <a:pPr marL="511048" indent="-285750"/>
            <a:r>
              <a:rPr kumimoji="1" lang="en-US" altLang="zh-CN" sz="1800" dirty="0" smtClean="0"/>
              <a:t>SES make both </a:t>
            </a:r>
            <a:r>
              <a:rPr kumimoji="1" lang="en-US" altLang="zh-CN" sz="1800" dirty="0" err="1" smtClean="0"/>
              <a:t>ceph</a:t>
            </a:r>
            <a:r>
              <a:rPr kumimoji="1" lang="en-US" altLang="zh-CN" sz="1800" dirty="0" smtClean="0"/>
              <a:t> and </a:t>
            </a:r>
            <a:r>
              <a:rPr kumimoji="1" lang="en-US" altLang="zh-CN" sz="1800" dirty="0" err="1" smtClean="0"/>
              <a:t>openstack</a:t>
            </a:r>
            <a:r>
              <a:rPr kumimoji="1" lang="en-US" altLang="zh-CN" sz="1800" dirty="0" smtClean="0"/>
              <a:t> enterprise ready</a:t>
            </a:r>
          </a:p>
          <a:p>
            <a:pPr marL="511048" indent="-285750"/>
            <a:endParaRPr kumimoji="1" lang="en-US" altLang="zh-CN" sz="1800" dirty="0" smtClean="0"/>
          </a:p>
          <a:p>
            <a:pPr marL="225298" indent="0">
              <a:buNone/>
            </a:pPr>
            <a:endParaRPr kumimoji="1" lang="en-US" altLang="zh-CN" sz="1800" dirty="0"/>
          </a:p>
          <a:p>
            <a:pPr marL="225298" indent="0">
              <a:buNone/>
            </a:pPr>
            <a:endParaRPr kumimoji="1" lang="en-US" altLang="zh-CN" sz="1800" dirty="0" smtClean="0"/>
          </a:p>
          <a:p>
            <a:pPr marL="225298" indent="0">
              <a:buNone/>
            </a:pPr>
            <a:endParaRPr kumimoji="1" lang="en-US" altLang="zh-CN" dirty="0" smtClean="0"/>
          </a:p>
        </p:txBody>
      </p:sp>
    </p:spTree>
    <p:extLst>
      <p:ext uri="{BB962C8B-B14F-4D97-AF65-F5344CB8AC3E}">
        <p14:creationId xmlns:p14="http://schemas.microsoft.com/office/powerpoint/2010/main" val="23990921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kumimoji="1" lang="en-US" altLang="zh-CN" dirty="0" smtClean="0"/>
              <a:t>Software Define Storage Definition</a:t>
            </a:r>
            <a:br>
              <a:rPr kumimoji="1" lang="en-US" altLang="zh-CN" dirty="0" smtClean="0"/>
            </a:br>
            <a:r>
              <a:rPr lang="en-US" altLang="zh-CN" sz="1200" b="1" dirty="0">
                <a:solidFill>
                  <a:srgbClr val="008000"/>
                </a:solidFill>
                <a:latin typeface="Avenir Black"/>
                <a:cs typeface="Avenir Black"/>
              </a:rPr>
              <a:t>From http://</a:t>
            </a:r>
            <a:r>
              <a:rPr lang="en-US" altLang="zh-CN" sz="1200" b="1" dirty="0" err="1">
                <a:solidFill>
                  <a:srgbClr val="008000"/>
                </a:solidFill>
                <a:latin typeface="Avenir Black"/>
                <a:cs typeface="Avenir Black"/>
              </a:rPr>
              <a:t>www.snia.org</a:t>
            </a:r>
            <a:r>
              <a:rPr lang="en-US" altLang="zh-CN" sz="1200" b="1" dirty="0">
                <a:solidFill>
                  <a:srgbClr val="008000"/>
                </a:solidFill>
                <a:latin typeface="Avenir Black"/>
                <a:cs typeface="Avenir Black"/>
              </a:rPr>
              <a:t>/</a:t>
            </a:r>
            <a:r>
              <a:rPr lang="en-US" altLang="zh-CN" sz="1200" b="1" dirty="0" err="1" smtClean="0">
                <a:solidFill>
                  <a:srgbClr val="008000"/>
                </a:solidFill>
                <a:latin typeface="Avenir Black"/>
                <a:cs typeface="Avenir Black"/>
              </a:rPr>
              <a:t>sds</a:t>
            </a:r>
            <a:endParaRPr kumimoji="1" lang="zh-CN" altLang="en-US" sz="1200" b="1" dirty="0">
              <a:solidFill>
                <a:srgbClr val="008000"/>
              </a:solidFill>
              <a:latin typeface="Avenir Black"/>
              <a:cs typeface="Avenir Black"/>
            </a:endParaRPr>
          </a:p>
        </p:txBody>
      </p:sp>
      <p:sp>
        <p:nvSpPr>
          <p:cNvPr id="3" name="内容占位符 2"/>
          <p:cNvSpPr>
            <a:spLocks noGrp="1"/>
          </p:cNvSpPr>
          <p:nvPr>
            <p:ph idx="1"/>
          </p:nvPr>
        </p:nvSpPr>
        <p:spPr/>
        <p:txBody>
          <a:bodyPr>
            <a:normAutofit fontScale="70000" lnSpcReduction="20000"/>
          </a:bodyPr>
          <a:lstStyle/>
          <a:p>
            <a:r>
              <a:rPr kumimoji="1" lang="en-US" altLang="zh-CN" dirty="0"/>
              <a:t>Virtualized storage with a service management </a:t>
            </a:r>
            <a:r>
              <a:rPr kumimoji="1" lang="en-US" altLang="zh-CN" dirty="0" smtClean="0"/>
              <a:t>interface, includes </a:t>
            </a:r>
            <a:r>
              <a:rPr kumimoji="1" lang="en-US" altLang="zh-CN" dirty="0"/>
              <a:t>pools of storage with data service characteristics </a:t>
            </a:r>
            <a:endParaRPr kumimoji="1" lang="en-US" altLang="zh-CN" dirty="0" smtClean="0"/>
          </a:p>
          <a:p>
            <a:r>
              <a:rPr kumimoji="1" lang="en-US" altLang="zh-CN" b="1" dirty="0" smtClean="0">
                <a:solidFill>
                  <a:srgbClr val="008000"/>
                </a:solidFill>
              </a:rPr>
              <a:t>Automation</a:t>
            </a:r>
          </a:p>
          <a:p>
            <a:pPr lvl="1"/>
            <a:r>
              <a:rPr kumimoji="1" lang="en-US" altLang="zh-CN" dirty="0" smtClean="0"/>
              <a:t> </a:t>
            </a:r>
            <a:r>
              <a:rPr kumimoji="1" lang="en-US" altLang="zh-CN" dirty="0"/>
              <a:t>Simplified management that reduces the cost of maintaining the storage infrastructure</a:t>
            </a:r>
          </a:p>
          <a:p>
            <a:r>
              <a:rPr kumimoji="1" lang="en-US" altLang="zh-CN" b="1" dirty="0">
                <a:solidFill>
                  <a:srgbClr val="008000"/>
                </a:solidFill>
              </a:rPr>
              <a:t>Standard </a:t>
            </a:r>
            <a:r>
              <a:rPr kumimoji="1" lang="en-US" altLang="zh-CN" b="1" dirty="0" smtClean="0">
                <a:solidFill>
                  <a:srgbClr val="008000"/>
                </a:solidFill>
              </a:rPr>
              <a:t>Interfaces</a:t>
            </a:r>
          </a:p>
          <a:p>
            <a:pPr lvl="1"/>
            <a:r>
              <a:rPr kumimoji="1" lang="en-US" altLang="zh-CN" dirty="0" smtClean="0"/>
              <a:t>APIs </a:t>
            </a:r>
            <a:r>
              <a:rPr kumimoji="1" lang="en-US" altLang="zh-CN" dirty="0"/>
              <a:t>for the management, provisioning and maintenance of storage devices and services</a:t>
            </a:r>
          </a:p>
          <a:p>
            <a:r>
              <a:rPr kumimoji="1" lang="en-US" altLang="zh-CN" b="1" dirty="0">
                <a:solidFill>
                  <a:srgbClr val="008000"/>
                </a:solidFill>
              </a:rPr>
              <a:t>Virtualized Data </a:t>
            </a:r>
            <a:r>
              <a:rPr kumimoji="1" lang="en-US" altLang="zh-CN" b="1" dirty="0" smtClean="0">
                <a:solidFill>
                  <a:srgbClr val="008000"/>
                </a:solidFill>
              </a:rPr>
              <a:t>Path</a:t>
            </a:r>
          </a:p>
          <a:p>
            <a:pPr lvl="1"/>
            <a:r>
              <a:rPr kumimoji="1" lang="en-US" altLang="zh-CN" dirty="0" smtClean="0"/>
              <a:t>Block</a:t>
            </a:r>
            <a:r>
              <a:rPr kumimoji="1" lang="en-US" altLang="zh-CN" dirty="0"/>
              <a:t>, File and/or Object interfaces that support applications written to these interfaces</a:t>
            </a:r>
          </a:p>
          <a:p>
            <a:r>
              <a:rPr kumimoji="1" lang="en-US" altLang="zh-CN" b="1" dirty="0" smtClean="0">
                <a:solidFill>
                  <a:srgbClr val="008000"/>
                </a:solidFill>
              </a:rPr>
              <a:t>Scalability</a:t>
            </a:r>
          </a:p>
          <a:p>
            <a:pPr lvl="1"/>
            <a:r>
              <a:rPr kumimoji="1" lang="en-US" altLang="zh-CN" dirty="0" smtClean="0"/>
              <a:t>Seamless </a:t>
            </a:r>
            <a:r>
              <a:rPr kumimoji="1" lang="en-US" altLang="zh-CN" dirty="0"/>
              <a:t>ability to scale the storage infrastructure without disruption to the specified availability or performance</a:t>
            </a:r>
          </a:p>
          <a:p>
            <a:r>
              <a:rPr kumimoji="1" lang="en-US" altLang="zh-CN" b="1" dirty="0" smtClean="0">
                <a:solidFill>
                  <a:srgbClr val="008000"/>
                </a:solidFill>
              </a:rPr>
              <a:t>Transparency</a:t>
            </a:r>
          </a:p>
          <a:p>
            <a:pPr lvl="1"/>
            <a:r>
              <a:rPr kumimoji="1" lang="en-US" altLang="zh-CN" dirty="0" smtClean="0"/>
              <a:t>The </a:t>
            </a:r>
            <a:r>
              <a:rPr kumimoji="1" lang="en-US" altLang="zh-CN" dirty="0"/>
              <a:t>ability for storage consumers to monitor and manage their own storage consumption against available resources and costs</a:t>
            </a:r>
            <a:endParaRPr kumimoji="1" lang="zh-CN" altLang="en-US" dirty="0"/>
          </a:p>
        </p:txBody>
      </p:sp>
    </p:spTree>
    <p:extLst>
      <p:ext uri="{BB962C8B-B14F-4D97-AF65-F5344CB8AC3E}">
        <p14:creationId xmlns:p14="http://schemas.microsoft.com/office/powerpoint/2010/main" val="16947745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SDS characters</a:t>
            </a:r>
            <a:br>
              <a:rPr kumimoji="1" lang="en-US" altLang="zh-CN" dirty="0"/>
            </a:br>
            <a:r>
              <a:rPr kumimoji="1" lang="en-US" altLang="zh-CN" sz="1200" dirty="0" smtClean="0">
                <a:solidFill>
                  <a:srgbClr val="008000"/>
                </a:solidFill>
                <a:latin typeface="Avenir Black"/>
                <a:cs typeface="Avenir Black"/>
              </a:rPr>
              <a:t>SUSE’s </a:t>
            </a:r>
            <a:r>
              <a:rPr kumimoji="1" lang="en-US" altLang="zh-CN" sz="1200" dirty="0" err="1">
                <a:solidFill>
                  <a:srgbClr val="008000"/>
                </a:solidFill>
                <a:latin typeface="Avenir Black"/>
                <a:cs typeface="Avenir Black"/>
              </a:rPr>
              <a:t>Ceph</a:t>
            </a:r>
            <a:r>
              <a:rPr kumimoji="1" lang="en-US" altLang="zh-CN" sz="1200" dirty="0">
                <a:solidFill>
                  <a:srgbClr val="008000"/>
                </a:solidFill>
                <a:latin typeface="Avenir Black"/>
                <a:cs typeface="Avenir Black"/>
              </a:rPr>
              <a:t> </a:t>
            </a:r>
            <a:r>
              <a:rPr kumimoji="1" lang="en-US" altLang="zh-CN" sz="1200" dirty="0" smtClean="0">
                <a:solidFill>
                  <a:srgbClr val="008000"/>
                </a:solidFill>
                <a:latin typeface="Avenir Black"/>
                <a:cs typeface="Avenir Black"/>
              </a:rPr>
              <a:t>benefit point of view</a:t>
            </a:r>
            <a:endParaRPr kumimoji="1" lang="zh-CN" altLang="en-US" sz="1200" dirty="0">
              <a:solidFill>
                <a:srgbClr val="008000"/>
              </a:solidFill>
              <a:latin typeface="Avenir Black"/>
              <a:cs typeface="Avenir Black"/>
            </a:endParaRPr>
          </a:p>
        </p:txBody>
      </p:sp>
      <p:sp>
        <p:nvSpPr>
          <p:cNvPr id="3" name="内容占位符 2"/>
          <p:cNvSpPr>
            <a:spLocks noGrp="1"/>
          </p:cNvSpPr>
          <p:nvPr>
            <p:ph idx="1"/>
          </p:nvPr>
        </p:nvSpPr>
        <p:spPr/>
        <p:txBody>
          <a:bodyPr>
            <a:normAutofit/>
          </a:bodyPr>
          <a:lstStyle/>
          <a:p>
            <a:r>
              <a:rPr lang="en-US" altLang="zh-CN" dirty="0"/>
              <a:t>High </a:t>
            </a:r>
            <a:r>
              <a:rPr lang="en-US" altLang="zh-CN" dirty="0" smtClean="0"/>
              <a:t>Extensibility:</a:t>
            </a:r>
          </a:p>
          <a:p>
            <a:pPr lvl="1"/>
            <a:r>
              <a:rPr lang="en-US" altLang="zh-CN" dirty="0" smtClean="0"/>
              <a:t>Distributed over multiple nodes in cluster</a:t>
            </a:r>
            <a:endParaRPr lang="zh-CN" altLang="en-US" dirty="0"/>
          </a:p>
          <a:p>
            <a:r>
              <a:rPr lang="en-US" altLang="zh-CN" dirty="0" smtClean="0"/>
              <a:t>High </a:t>
            </a:r>
            <a:r>
              <a:rPr lang="en-US" altLang="zh-CN" dirty="0"/>
              <a:t>Availability: </a:t>
            </a:r>
            <a:endParaRPr lang="en-US" altLang="zh-CN" dirty="0" smtClean="0"/>
          </a:p>
          <a:p>
            <a:pPr lvl="1"/>
            <a:r>
              <a:rPr lang="en-US" altLang="zh-CN" dirty="0" smtClean="0"/>
              <a:t>No single point </a:t>
            </a:r>
            <a:r>
              <a:rPr lang="en-US" altLang="zh-CN" dirty="0"/>
              <a:t>of </a:t>
            </a:r>
            <a:r>
              <a:rPr lang="en-US" altLang="zh-CN" dirty="0" smtClean="0"/>
              <a:t>failure</a:t>
            </a:r>
          </a:p>
          <a:p>
            <a:r>
              <a:rPr lang="en-US" altLang="zh-CN" dirty="0"/>
              <a:t>High </a:t>
            </a:r>
            <a:r>
              <a:rPr lang="en-US" altLang="zh-CN" dirty="0" smtClean="0"/>
              <a:t>Flexibility</a:t>
            </a:r>
            <a:r>
              <a:rPr lang="en-US" altLang="zh-CN" dirty="0"/>
              <a:t>: </a:t>
            </a:r>
            <a:endParaRPr lang="en-US" altLang="zh-CN" dirty="0" smtClean="0"/>
          </a:p>
          <a:p>
            <a:pPr lvl="1"/>
            <a:r>
              <a:rPr lang="en-US" altLang="zh-CN" dirty="0" smtClean="0"/>
              <a:t>API, Block Device and Cloud Supported Architecture</a:t>
            </a:r>
            <a:endParaRPr lang="zh-CN" altLang="en-US" dirty="0"/>
          </a:p>
          <a:p>
            <a:r>
              <a:rPr lang="en-US" altLang="zh-CHT" dirty="0" smtClean="0"/>
              <a:t>Pure Software Define Architecture</a:t>
            </a:r>
            <a:endParaRPr lang="zh-CHT" altLang="en-US" dirty="0"/>
          </a:p>
          <a:p>
            <a:r>
              <a:rPr lang="en-US" altLang="zh-CHT" dirty="0" smtClean="0"/>
              <a:t>Self Monitoring and Self Repairing</a:t>
            </a:r>
            <a:endParaRPr lang="zh-CHT" altLang="en-US" dirty="0"/>
          </a:p>
        </p:txBody>
      </p:sp>
    </p:spTree>
    <p:extLst>
      <p:ext uri="{BB962C8B-B14F-4D97-AF65-F5344CB8AC3E}">
        <p14:creationId xmlns:p14="http://schemas.microsoft.com/office/powerpoint/2010/main" val="292250590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DevOps</a:t>
            </a:r>
            <a:r>
              <a:rPr kumimoji="1" lang="en-US" altLang="zh-CN" dirty="0" smtClean="0"/>
              <a:t> with SDS</a:t>
            </a:r>
            <a:endParaRPr kumimoji="1" lang="zh-CN" altLang="en-US" dirty="0"/>
          </a:p>
        </p:txBody>
      </p:sp>
      <p:sp>
        <p:nvSpPr>
          <p:cNvPr id="3" name="内容占位符 2"/>
          <p:cNvSpPr>
            <a:spLocks noGrp="1"/>
          </p:cNvSpPr>
          <p:nvPr>
            <p:ph sz="half" idx="1"/>
          </p:nvPr>
        </p:nvSpPr>
        <p:spPr>
          <a:xfrm>
            <a:off x="457200" y="1200151"/>
            <a:ext cx="4699000" cy="3394472"/>
          </a:xfrm>
        </p:spPr>
        <p:txBody>
          <a:bodyPr>
            <a:normAutofit fontScale="92500"/>
          </a:bodyPr>
          <a:lstStyle/>
          <a:p>
            <a:r>
              <a:rPr kumimoji="1" lang="en-US" altLang="zh-CN" dirty="0" smtClean="0"/>
              <a:t>Collaboration between </a:t>
            </a:r>
          </a:p>
          <a:p>
            <a:pPr lvl="1"/>
            <a:r>
              <a:rPr kumimoji="1" lang="en-US" altLang="zh-CN" dirty="0" smtClean="0"/>
              <a:t>Development</a:t>
            </a:r>
          </a:p>
          <a:p>
            <a:pPr lvl="1"/>
            <a:r>
              <a:rPr kumimoji="1" lang="en-US" altLang="zh-CN" dirty="0" smtClean="0"/>
              <a:t>Operations</a:t>
            </a:r>
          </a:p>
          <a:p>
            <a:pPr lvl="1"/>
            <a:r>
              <a:rPr kumimoji="1" lang="en-US" altLang="zh-CN" dirty="0" smtClean="0"/>
              <a:t>QA ( Testing )</a:t>
            </a:r>
          </a:p>
          <a:p>
            <a:r>
              <a:rPr kumimoji="1" lang="en-US" altLang="zh-CN" dirty="0"/>
              <a:t>SDS </a:t>
            </a:r>
            <a:r>
              <a:rPr kumimoji="1" lang="en-US" altLang="zh-CN" dirty="0" smtClean="0"/>
              <a:t>should enable </a:t>
            </a:r>
            <a:r>
              <a:rPr kumimoji="1" lang="en-US" altLang="zh-CN" dirty="0" err="1"/>
              <a:t>DevOps</a:t>
            </a:r>
            <a:r>
              <a:rPr kumimoji="1" lang="en-US" altLang="zh-CN" dirty="0"/>
              <a:t> to use a variety of data management tools to communicate their </a:t>
            </a:r>
            <a:r>
              <a:rPr kumimoji="1" lang="en-US" altLang="zh-CN" dirty="0" smtClean="0"/>
              <a:t>storage</a:t>
            </a:r>
            <a:endParaRPr kumimoji="1" lang="zh-CN" altLang="en-US" dirty="0"/>
          </a:p>
        </p:txBody>
      </p:sp>
      <p:pic>
        <p:nvPicPr>
          <p:cNvPr id="9" name="内容占位符 8" descr="Devops.svg.png"/>
          <p:cNvPicPr>
            <a:picLocks noGrp="1" noChangeAspect="1"/>
          </p:cNvPicPr>
          <p:nvPr>
            <p:ph sz="half" idx="2"/>
          </p:nvPr>
        </p:nvPicPr>
        <p:blipFill>
          <a:blip r:embed="rId2">
            <a:extLst>
              <a:ext uri="{28A0092B-C50C-407E-A947-70E740481C1C}">
                <a14:useLocalDpi xmlns:a14="http://schemas.microsoft.com/office/drawing/2010/main" val="0"/>
              </a:ext>
            </a:extLst>
          </a:blip>
          <a:srcRect l="-6520" r="-6520"/>
          <a:stretch>
            <a:fillRect/>
          </a:stretch>
        </p:blipFill>
        <p:spPr>
          <a:xfrm>
            <a:off x="4597399" y="457200"/>
            <a:ext cx="4499507" cy="3781425"/>
          </a:xfrm>
          <a:prstGeom prst="rect">
            <a:avLst/>
          </a:prstGeom>
        </p:spPr>
      </p:pic>
      <p:sp>
        <p:nvSpPr>
          <p:cNvPr id="10" name="矩形 9"/>
          <p:cNvSpPr/>
          <p:nvPr/>
        </p:nvSpPr>
        <p:spPr>
          <a:xfrm>
            <a:off x="2958283" y="4594623"/>
            <a:ext cx="1967205" cy="276999"/>
          </a:xfrm>
          <a:prstGeom prst="rect">
            <a:avLst/>
          </a:prstGeom>
        </p:spPr>
        <p:txBody>
          <a:bodyPr wrap="none">
            <a:spAutoFit/>
          </a:bodyPr>
          <a:lstStyle/>
          <a:p>
            <a:r>
              <a:rPr lang="en-US" altLang="zh-CN" sz="1200" b="1" dirty="0">
                <a:solidFill>
                  <a:srgbClr val="008000"/>
                </a:solidFill>
                <a:latin typeface="Avenir Black"/>
                <a:cs typeface="Avenir Black"/>
              </a:rPr>
              <a:t>http://</a:t>
            </a:r>
            <a:r>
              <a:rPr lang="en-US" altLang="zh-CN" sz="1200" b="1" dirty="0" err="1">
                <a:solidFill>
                  <a:srgbClr val="008000"/>
                </a:solidFill>
                <a:latin typeface="Avenir Black"/>
                <a:cs typeface="Avenir Black"/>
              </a:rPr>
              <a:t>www.snia.org</a:t>
            </a:r>
            <a:r>
              <a:rPr lang="en-US" altLang="zh-CN" sz="1200" b="1" dirty="0">
                <a:solidFill>
                  <a:srgbClr val="008000"/>
                </a:solidFill>
                <a:latin typeface="Avenir Black"/>
                <a:cs typeface="Avenir Black"/>
              </a:rPr>
              <a:t>/</a:t>
            </a:r>
            <a:r>
              <a:rPr lang="en-US" altLang="zh-CN" sz="1200" b="1" dirty="0" err="1">
                <a:solidFill>
                  <a:srgbClr val="008000"/>
                </a:solidFill>
                <a:latin typeface="Avenir Black"/>
                <a:cs typeface="Avenir Black"/>
              </a:rPr>
              <a:t>sds</a:t>
            </a:r>
            <a:endParaRPr lang="zh-CN" altLang="en-US" sz="1200" dirty="0"/>
          </a:p>
        </p:txBody>
      </p:sp>
    </p:spTree>
    <p:extLst>
      <p:ext uri="{BB962C8B-B14F-4D97-AF65-F5344CB8AC3E}">
        <p14:creationId xmlns:p14="http://schemas.microsoft.com/office/powerpoint/2010/main" val="17517620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Why using </a:t>
            </a:r>
            <a:r>
              <a:rPr kumimoji="1" lang="en-US" altLang="zh-CN" dirty="0" err="1" smtClean="0"/>
              <a:t>ceph</a:t>
            </a:r>
            <a:r>
              <a:rPr kumimoji="1" lang="en-US" altLang="zh-CN" dirty="0" smtClean="0"/>
              <a:t>?</a:t>
            </a:r>
            <a:endParaRPr kumimoji="1" lang="zh-CN" altLang="en-US" dirty="0"/>
          </a:p>
        </p:txBody>
      </p:sp>
      <p:sp>
        <p:nvSpPr>
          <p:cNvPr id="3" name="内容占位符 2"/>
          <p:cNvSpPr>
            <a:spLocks noGrp="1"/>
          </p:cNvSpPr>
          <p:nvPr>
            <p:ph idx="1"/>
          </p:nvPr>
        </p:nvSpPr>
        <p:spPr>
          <a:xfrm>
            <a:off x="457200" y="1200151"/>
            <a:ext cx="8094134" cy="3394472"/>
          </a:xfrm>
        </p:spPr>
        <p:txBody>
          <a:bodyPr>
            <a:normAutofit/>
          </a:bodyPr>
          <a:lstStyle/>
          <a:p>
            <a:r>
              <a:rPr lang="en-US" altLang="zh-CHT" dirty="0" smtClean="0"/>
              <a:t>Thin Provisioning</a:t>
            </a:r>
          </a:p>
          <a:p>
            <a:r>
              <a:rPr lang="en-US" altLang="zh-CHT" dirty="0" smtClean="0"/>
              <a:t>Cache </a:t>
            </a:r>
            <a:r>
              <a:rPr lang="en-US" altLang="zh-CHT" dirty="0" err="1" smtClean="0"/>
              <a:t>Tiering</a:t>
            </a:r>
            <a:endParaRPr lang="en-US" altLang="zh-CHT" dirty="0"/>
          </a:p>
          <a:p>
            <a:r>
              <a:rPr lang="en-US" altLang="zh-CHT" dirty="0" smtClean="0"/>
              <a:t>Erasure Coding</a:t>
            </a:r>
          </a:p>
          <a:p>
            <a:r>
              <a:rPr lang="en-US" altLang="zh-CHT" dirty="0" smtClean="0"/>
              <a:t>Self Manage and Self Repair with continuous monitoring</a:t>
            </a:r>
          </a:p>
          <a:p>
            <a:r>
              <a:rPr lang="en-US" altLang="zh-CHT" dirty="0"/>
              <a:t>High ROI compare to traditional Storage</a:t>
            </a:r>
            <a:r>
              <a:rPr lang="zh-CHT" altLang="en-US" dirty="0"/>
              <a:t> </a:t>
            </a:r>
            <a:r>
              <a:rPr lang="en-US" altLang="zh-CHT" dirty="0"/>
              <a:t>Solution </a:t>
            </a:r>
            <a:r>
              <a:rPr lang="en-US" altLang="zh-CHT" dirty="0" smtClean="0"/>
              <a:t>Vendor</a:t>
            </a:r>
            <a:endParaRPr lang="en-US" altLang="zh-CHT" dirty="0"/>
          </a:p>
        </p:txBody>
      </p:sp>
    </p:spTree>
    <p:extLst>
      <p:ext uri="{BB962C8B-B14F-4D97-AF65-F5344CB8AC3E}">
        <p14:creationId xmlns:p14="http://schemas.microsoft.com/office/powerpoint/2010/main" val="14673313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smtClean="0"/>
              <a:t>Storage Intro</a:t>
            </a:r>
            <a:endParaRPr kumimoji="1" lang="zh-CN" altLang="en-US" dirty="0"/>
          </a:p>
        </p:txBody>
      </p:sp>
      <p:sp>
        <p:nvSpPr>
          <p:cNvPr id="2" name="文本占位符 1"/>
          <p:cNvSpPr>
            <a:spLocks noGrp="1"/>
          </p:cNvSpPr>
          <p:nvPr>
            <p:ph type="body" idx="1"/>
          </p:nvPr>
        </p:nvSpPr>
        <p:spPr/>
        <p:txBody>
          <a:bodyPr/>
          <a:lstStyle/>
          <a:p>
            <a:r>
              <a:rPr kumimoji="1" lang="en-US" altLang="zh-CN" dirty="0" smtClean="0"/>
              <a:t>Traditional Storage</a:t>
            </a:r>
            <a:endParaRPr kumimoji="1" lang="zh-CN" altLang="en-US" dirty="0"/>
          </a:p>
        </p:txBody>
      </p:sp>
    </p:spTree>
    <p:extLst>
      <p:ext uri="{BB962C8B-B14F-4D97-AF65-F5344CB8AC3E}">
        <p14:creationId xmlns:p14="http://schemas.microsoft.com/office/powerpoint/2010/main" val="77701489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Thin Provisioning</a:t>
            </a:r>
            <a:endParaRPr kumimoji="1" lang="zh-CN" altLang="en-US" dirty="0"/>
          </a:p>
        </p:txBody>
      </p:sp>
      <p:sp>
        <p:nvSpPr>
          <p:cNvPr id="7" name="文本占位符 6"/>
          <p:cNvSpPr>
            <a:spLocks noGrp="1"/>
          </p:cNvSpPr>
          <p:nvPr>
            <p:ph type="body" idx="1"/>
          </p:nvPr>
        </p:nvSpPr>
        <p:spPr/>
        <p:txBody>
          <a:bodyPr>
            <a:normAutofit/>
          </a:bodyPr>
          <a:lstStyle/>
          <a:p>
            <a:r>
              <a:rPr kumimoji="1" lang="en-US" altLang="zh-CN" sz="2000" dirty="0" smtClean="0"/>
              <a:t>Traditional Storage Provision</a:t>
            </a:r>
            <a:endParaRPr kumimoji="1" lang="zh-CN" altLang="en-US" sz="2000" dirty="0"/>
          </a:p>
        </p:txBody>
      </p:sp>
      <p:sp>
        <p:nvSpPr>
          <p:cNvPr id="8" name="文本占位符 7"/>
          <p:cNvSpPr>
            <a:spLocks noGrp="1"/>
          </p:cNvSpPr>
          <p:nvPr>
            <p:ph type="body" sz="quarter" idx="3"/>
          </p:nvPr>
        </p:nvSpPr>
        <p:spPr/>
        <p:txBody>
          <a:bodyPr>
            <a:normAutofit/>
          </a:bodyPr>
          <a:lstStyle/>
          <a:p>
            <a:r>
              <a:rPr kumimoji="1" lang="en-US" altLang="zh-CN" sz="2000" dirty="0" smtClean="0"/>
              <a:t>SDS Thin Provisioning</a:t>
            </a:r>
            <a:endParaRPr kumimoji="1" lang="zh-CN" altLang="en-US" sz="2000" dirty="0"/>
          </a:p>
        </p:txBody>
      </p:sp>
      <p:grpSp>
        <p:nvGrpSpPr>
          <p:cNvPr id="22" name="组 21"/>
          <p:cNvGrpSpPr/>
          <p:nvPr/>
        </p:nvGrpSpPr>
        <p:grpSpPr>
          <a:xfrm>
            <a:off x="418039" y="1780847"/>
            <a:ext cx="2985567" cy="2700867"/>
            <a:chOff x="2077499" y="1631156"/>
            <a:chExt cx="3570834" cy="3144044"/>
          </a:xfrm>
        </p:grpSpPr>
        <p:sp>
          <p:nvSpPr>
            <p:cNvPr id="23" name="罐形 22"/>
            <p:cNvSpPr/>
            <p:nvPr/>
          </p:nvSpPr>
          <p:spPr>
            <a:xfrm>
              <a:off x="3641733" y="3979333"/>
              <a:ext cx="2006600" cy="795867"/>
            </a:xfrm>
            <a:prstGeom prst="can">
              <a:avLst>
                <a:gd name="adj" fmla="val 453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smtClean="0"/>
                <a:t>Data </a:t>
              </a:r>
              <a:endParaRPr kumimoji="1" lang="zh-CN" altLang="en-US" dirty="0"/>
            </a:p>
          </p:txBody>
        </p:sp>
        <p:sp>
          <p:nvSpPr>
            <p:cNvPr id="24" name="罐形 23"/>
            <p:cNvSpPr/>
            <p:nvPr/>
          </p:nvSpPr>
          <p:spPr>
            <a:xfrm>
              <a:off x="3641733" y="3191933"/>
              <a:ext cx="2006600" cy="1083734"/>
            </a:xfrm>
            <a:prstGeom prst="can">
              <a:avLst>
                <a:gd name="adj" fmla="val 35156"/>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dirty="0" smtClean="0"/>
                <a:t>Allocated</a:t>
              </a:r>
              <a:endParaRPr kumimoji="1" lang="zh-CN" altLang="en-US" dirty="0"/>
            </a:p>
          </p:txBody>
        </p:sp>
        <p:sp>
          <p:nvSpPr>
            <p:cNvPr id="25" name="罐形 24"/>
            <p:cNvSpPr/>
            <p:nvPr/>
          </p:nvSpPr>
          <p:spPr>
            <a:xfrm>
              <a:off x="3641733" y="2582333"/>
              <a:ext cx="2006600" cy="922868"/>
            </a:xfrm>
            <a:prstGeom prst="can">
              <a:avLst>
                <a:gd name="adj" fmla="val 4534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dirty="0" smtClean="0"/>
                <a:t>Data</a:t>
              </a:r>
              <a:endParaRPr kumimoji="1" lang="zh-CN" altLang="en-US" dirty="0"/>
            </a:p>
          </p:txBody>
        </p:sp>
        <p:sp>
          <p:nvSpPr>
            <p:cNvPr id="26" name="罐形 25"/>
            <p:cNvSpPr/>
            <p:nvPr/>
          </p:nvSpPr>
          <p:spPr>
            <a:xfrm>
              <a:off x="3641733" y="1631156"/>
              <a:ext cx="2006600" cy="1272911"/>
            </a:xfrm>
            <a:prstGeom prst="can">
              <a:avLst>
                <a:gd name="adj" fmla="val 34977"/>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dirty="0" smtClean="0"/>
                <a:t>Allocated</a:t>
              </a:r>
              <a:endParaRPr kumimoji="1" lang="zh-CN" altLang="en-US" dirty="0"/>
            </a:p>
          </p:txBody>
        </p:sp>
        <p:sp>
          <p:nvSpPr>
            <p:cNvPr id="27" name="左大括号 26"/>
            <p:cNvSpPr/>
            <p:nvPr/>
          </p:nvSpPr>
          <p:spPr>
            <a:xfrm>
              <a:off x="3327400" y="1845733"/>
              <a:ext cx="314333" cy="150706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28" name="左大括号 27"/>
            <p:cNvSpPr/>
            <p:nvPr/>
          </p:nvSpPr>
          <p:spPr>
            <a:xfrm>
              <a:off x="3327399" y="3378201"/>
              <a:ext cx="314333" cy="124182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29" name="文本框 28"/>
            <p:cNvSpPr txBox="1"/>
            <p:nvPr/>
          </p:nvSpPr>
          <p:spPr>
            <a:xfrm>
              <a:off x="2077500" y="3788833"/>
              <a:ext cx="1249900" cy="381000"/>
            </a:xfrm>
            <a:prstGeom prst="rect">
              <a:avLst/>
            </a:prstGeom>
          </p:spPr>
          <p:txBody>
            <a:bodyPr vert="horz" wrap="none" lIns="91410" tIns="45703" rIns="91410" bIns="45703" rtlCol="0">
              <a:noAutofit/>
            </a:bodyPr>
            <a:lstStyle/>
            <a:p>
              <a:pPr algn="ctr"/>
              <a:r>
                <a:rPr kumimoji="1" lang="en-US" altLang="zh-CN" dirty="0" smtClean="0"/>
                <a:t>Volume A</a:t>
              </a:r>
              <a:endParaRPr kumimoji="1" lang="zh-CN" altLang="en-US" dirty="0"/>
            </a:p>
          </p:txBody>
        </p:sp>
        <p:sp>
          <p:nvSpPr>
            <p:cNvPr id="30" name="文本框 29"/>
            <p:cNvSpPr txBox="1"/>
            <p:nvPr/>
          </p:nvSpPr>
          <p:spPr>
            <a:xfrm>
              <a:off x="2077499" y="2391833"/>
              <a:ext cx="1249900" cy="381000"/>
            </a:xfrm>
            <a:prstGeom prst="rect">
              <a:avLst/>
            </a:prstGeom>
          </p:spPr>
          <p:txBody>
            <a:bodyPr vert="horz" wrap="none" lIns="91410" tIns="45703" rIns="91410" bIns="45703" rtlCol="0">
              <a:noAutofit/>
            </a:bodyPr>
            <a:lstStyle/>
            <a:p>
              <a:pPr algn="ctr"/>
              <a:r>
                <a:rPr kumimoji="1" lang="en-US" altLang="zh-CN" dirty="0" smtClean="0"/>
                <a:t>Volume B</a:t>
              </a:r>
              <a:endParaRPr kumimoji="1" lang="zh-CN" altLang="en-US" dirty="0"/>
            </a:p>
          </p:txBody>
        </p:sp>
      </p:grpSp>
      <p:grpSp>
        <p:nvGrpSpPr>
          <p:cNvPr id="40" name="组 39"/>
          <p:cNvGrpSpPr/>
          <p:nvPr/>
        </p:nvGrpSpPr>
        <p:grpSpPr>
          <a:xfrm>
            <a:off x="4422773" y="1780847"/>
            <a:ext cx="2985567" cy="2700867"/>
            <a:chOff x="4422773" y="1780847"/>
            <a:chExt cx="2985567" cy="2700867"/>
          </a:xfrm>
        </p:grpSpPr>
        <p:sp>
          <p:nvSpPr>
            <p:cNvPr id="32" name="罐形 31"/>
            <p:cNvSpPr/>
            <p:nvPr/>
          </p:nvSpPr>
          <p:spPr>
            <a:xfrm>
              <a:off x="5730626" y="3798031"/>
              <a:ext cx="1677714" cy="683683"/>
            </a:xfrm>
            <a:prstGeom prst="can">
              <a:avLst>
                <a:gd name="adj" fmla="val 453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smtClean="0"/>
                <a:t>Data </a:t>
              </a:r>
              <a:endParaRPr kumimoji="1" lang="zh-CN" altLang="en-US" dirty="0"/>
            </a:p>
          </p:txBody>
        </p:sp>
        <p:sp>
          <p:nvSpPr>
            <p:cNvPr id="34" name="罐形 33"/>
            <p:cNvSpPr/>
            <p:nvPr/>
          </p:nvSpPr>
          <p:spPr>
            <a:xfrm>
              <a:off x="5730626" y="3266841"/>
              <a:ext cx="1677714" cy="792783"/>
            </a:xfrm>
            <a:prstGeom prst="can">
              <a:avLst>
                <a:gd name="adj" fmla="val 4534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dirty="0" smtClean="0"/>
                <a:t>Data</a:t>
              </a:r>
              <a:endParaRPr kumimoji="1" lang="zh-CN" altLang="en-US" dirty="0"/>
            </a:p>
          </p:txBody>
        </p:sp>
        <p:sp>
          <p:nvSpPr>
            <p:cNvPr id="35" name="罐形 34"/>
            <p:cNvSpPr/>
            <p:nvPr/>
          </p:nvSpPr>
          <p:spPr>
            <a:xfrm>
              <a:off x="5730626" y="1780847"/>
              <a:ext cx="1677714" cy="1783620"/>
            </a:xfrm>
            <a:prstGeom prst="can">
              <a:avLst>
                <a:gd name="adj" fmla="val 21351"/>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dirty="0" smtClean="0"/>
                <a:t>Available</a:t>
              </a:r>
            </a:p>
            <a:p>
              <a:pPr algn="ctr"/>
              <a:r>
                <a:rPr kumimoji="1" lang="en-US" altLang="zh-CN" dirty="0" smtClean="0"/>
                <a:t>Storage</a:t>
              </a:r>
              <a:endParaRPr kumimoji="1" lang="zh-CN" altLang="en-US" dirty="0"/>
            </a:p>
          </p:txBody>
        </p:sp>
        <p:sp>
          <p:nvSpPr>
            <p:cNvPr id="36" name="左大括号 35"/>
            <p:cNvSpPr/>
            <p:nvPr/>
          </p:nvSpPr>
          <p:spPr>
            <a:xfrm>
              <a:off x="5467813" y="3462866"/>
              <a:ext cx="262813" cy="44043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37" name="左大括号 36"/>
            <p:cNvSpPr/>
            <p:nvPr/>
          </p:nvSpPr>
          <p:spPr>
            <a:xfrm>
              <a:off x="5467812" y="3961677"/>
              <a:ext cx="262813" cy="3867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38" name="文本框 37"/>
            <p:cNvSpPr txBox="1"/>
            <p:nvPr/>
          </p:nvSpPr>
          <p:spPr>
            <a:xfrm>
              <a:off x="4422774" y="3981530"/>
              <a:ext cx="1045039" cy="327295"/>
            </a:xfrm>
            <a:prstGeom prst="rect">
              <a:avLst/>
            </a:prstGeom>
          </p:spPr>
          <p:txBody>
            <a:bodyPr vert="horz" wrap="none" lIns="91410" tIns="45703" rIns="91410" bIns="45703" rtlCol="0">
              <a:noAutofit/>
            </a:bodyPr>
            <a:lstStyle/>
            <a:p>
              <a:pPr algn="ctr"/>
              <a:r>
                <a:rPr kumimoji="1" lang="en-US" altLang="zh-CN" dirty="0" smtClean="0"/>
                <a:t>Volume A</a:t>
              </a:r>
              <a:endParaRPr kumimoji="1" lang="zh-CN" altLang="en-US" dirty="0"/>
            </a:p>
          </p:txBody>
        </p:sp>
        <p:sp>
          <p:nvSpPr>
            <p:cNvPr id="39" name="文本框 38"/>
            <p:cNvSpPr txBox="1"/>
            <p:nvPr/>
          </p:nvSpPr>
          <p:spPr>
            <a:xfrm>
              <a:off x="4422773" y="3518077"/>
              <a:ext cx="1045039" cy="327295"/>
            </a:xfrm>
            <a:prstGeom prst="rect">
              <a:avLst/>
            </a:prstGeom>
          </p:spPr>
          <p:txBody>
            <a:bodyPr vert="horz" wrap="none" lIns="91410" tIns="45703" rIns="91410" bIns="45703" rtlCol="0">
              <a:noAutofit/>
            </a:bodyPr>
            <a:lstStyle/>
            <a:p>
              <a:pPr algn="ctr"/>
              <a:r>
                <a:rPr kumimoji="1" lang="en-US" altLang="zh-CN" dirty="0" smtClean="0"/>
                <a:t>Volume B</a:t>
              </a:r>
              <a:endParaRPr kumimoji="1" lang="zh-CN" altLang="en-US" dirty="0"/>
            </a:p>
          </p:txBody>
        </p:sp>
      </p:grpSp>
    </p:spTree>
    <p:extLst>
      <p:ext uri="{BB962C8B-B14F-4D97-AF65-F5344CB8AC3E}">
        <p14:creationId xmlns:p14="http://schemas.microsoft.com/office/powerpoint/2010/main" val="28792737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p:cNvSpPr/>
          <p:nvPr/>
        </p:nvSpPr>
        <p:spPr bwMode="auto">
          <a:xfrm>
            <a:off x="461840" y="2011969"/>
            <a:ext cx="7999711" cy="1789256"/>
          </a:xfrm>
          <a:prstGeom prst="rect">
            <a:avLst/>
          </a:prstGeom>
          <a:solidFill>
            <a:schemeClr val="bg2"/>
          </a:solidFill>
          <a:ln>
            <a:solidFill>
              <a:srgbClr val="008000"/>
            </a:solidFill>
          </a:ln>
          <a:extLst/>
        </p:spPr>
        <p:txBody>
          <a:bodyPr vert="horz" wrap="square" lIns="91440" tIns="45720" rIns="91440" bIns="45720" numCol="1" rtlCol="0" anchor="t" anchorCtr="0" compatLnSpc="1">
            <a:prstTxWarp prst="textNoShape">
              <a:avLst/>
            </a:prstTxWarp>
          </a:bodyPr>
          <a:lstStyle/>
          <a:p>
            <a:pPr algn="ctr"/>
            <a:endParaRPr kumimoji="1" lang="zh-CN" altLang="en-US" dirty="0"/>
          </a:p>
        </p:txBody>
      </p:sp>
      <p:sp>
        <p:nvSpPr>
          <p:cNvPr id="2" name="标题 1"/>
          <p:cNvSpPr>
            <a:spLocks noGrp="1"/>
          </p:cNvSpPr>
          <p:nvPr>
            <p:ph type="title"/>
          </p:nvPr>
        </p:nvSpPr>
        <p:spPr/>
        <p:txBody>
          <a:bodyPr/>
          <a:lstStyle/>
          <a:p>
            <a:r>
              <a:rPr kumimoji="1" lang="en-US" altLang="zh-CN" dirty="0" smtClean="0"/>
              <a:t>Cache Tiers</a:t>
            </a:r>
            <a:endParaRPr kumimoji="1" lang="zh-CN" altLang="en-US" dirty="0"/>
          </a:p>
        </p:txBody>
      </p:sp>
      <p:pic>
        <p:nvPicPr>
          <p:cNvPr id="25"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4198" y="1256269"/>
            <a:ext cx="1038394" cy="525235"/>
          </a:xfrm>
          <a:prstGeom prst="rect">
            <a:avLst/>
          </a:prstGeom>
        </p:spPr>
      </p:pic>
      <p:pic>
        <p:nvPicPr>
          <p:cNvPr id="2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598" y="1370569"/>
            <a:ext cx="1038394" cy="525235"/>
          </a:xfrm>
          <a:prstGeom prst="rect">
            <a:avLst/>
          </a:prstGeom>
        </p:spPr>
      </p:pic>
      <p:pic>
        <p:nvPicPr>
          <p:cNvPr id="27"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8998" y="1484869"/>
            <a:ext cx="1038394" cy="525235"/>
          </a:xfrm>
          <a:prstGeom prst="rect">
            <a:avLst/>
          </a:prstGeom>
        </p:spPr>
      </p:pic>
      <p:sp>
        <p:nvSpPr>
          <p:cNvPr id="32" name="文本框 31"/>
          <p:cNvSpPr txBox="1"/>
          <p:nvPr/>
        </p:nvSpPr>
        <p:spPr>
          <a:xfrm>
            <a:off x="860063" y="886549"/>
            <a:ext cx="2236910" cy="369332"/>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kumimoji="1" lang="en-US" altLang="zh-CN" b="1" cap="all" dirty="0" err="1"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WriTE</a:t>
            </a:r>
            <a:r>
              <a:rPr kumimoji="1" lang="en-US" altLang="zh-CN"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Application</a:t>
            </a:r>
            <a:endParaRPr kumimoji="1"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37"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5683" y="1235465"/>
            <a:ext cx="1038394" cy="525235"/>
          </a:xfrm>
          <a:prstGeom prst="rect">
            <a:avLst/>
          </a:prstGeom>
        </p:spPr>
      </p:pic>
      <p:pic>
        <p:nvPicPr>
          <p:cNvPr id="38"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8083" y="1349765"/>
            <a:ext cx="1038394" cy="525235"/>
          </a:xfrm>
          <a:prstGeom prst="rect">
            <a:avLst/>
          </a:prstGeom>
        </p:spPr>
      </p:pic>
      <p:pic>
        <p:nvPicPr>
          <p:cNvPr id="39"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483" y="1477575"/>
            <a:ext cx="1038394" cy="525235"/>
          </a:xfrm>
          <a:prstGeom prst="rect">
            <a:avLst/>
          </a:prstGeom>
        </p:spPr>
      </p:pic>
      <p:sp>
        <p:nvSpPr>
          <p:cNvPr id="40" name="文本框 39"/>
          <p:cNvSpPr txBox="1"/>
          <p:nvPr/>
        </p:nvSpPr>
        <p:spPr>
          <a:xfrm>
            <a:off x="5173536" y="919787"/>
            <a:ext cx="2133918" cy="369332"/>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kumimoji="1" lang="en-US" altLang="zh-CN"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Read Application</a:t>
            </a:r>
            <a:endParaRPr kumimoji="1"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50" name="TextBox 34"/>
          <p:cNvSpPr txBox="1"/>
          <p:nvPr/>
        </p:nvSpPr>
        <p:spPr>
          <a:xfrm>
            <a:off x="481361" y="3836299"/>
            <a:ext cx="3778778" cy="861774"/>
          </a:xfrm>
          <a:prstGeom prst="rect">
            <a:avLst/>
          </a:prstGeom>
          <a:noFill/>
        </p:spPr>
        <p:txBody>
          <a:bodyPr wrap="square" rtlCol="0" anchor="b" anchorCtr="0">
            <a:spAutoFit/>
          </a:bodyPr>
          <a:lstStyle/>
          <a:p>
            <a:pPr lvl="0"/>
            <a:r>
              <a:rPr lang="en-GB" sz="1600" b="1" dirty="0" smtClean="0">
                <a:solidFill>
                  <a:srgbClr val="008541"/>
                </a:solidFill>
              </a:rPr>
              <a:t>Writing Quickly Application like:</a:t>
            </a:r>
          </a:p>
          <a:p>
            <a:pPr marL="285750" lvl="0" indent="-285750">
              <a:buFont typeface="Arial"/>
              <a:buChar char="•"/>
            </a:pPr>
            <a:r>
              <a:rPr lang="en-GB" sz="1600" b="1" dirty="0" smtClean="0">
                <a:solidFill>
                  <a:srgbClr val="008541"/>
                </a:solidFill>
              </a:rPr>
              <a:t>e.g. Video Recording</a:t>
            </a:r>
          </a:p>
          <a:p>
            <a:pPr marL="285750" lvl="0" indent="-285750">
              <a:buFont typeface="Arial"/>
              <a:buChar char="•"/>
            </a:pPr>
            <a:r>
              <a:rPr lang="en-GB" sz="1600" b="1" dirty="0" smtClean="0">
                <a:solidFill>
                  <a:srgbClr val="008541"/>
                </a:solidFill>
              </a:rPr>
              <a:t>e.g. Lots of </a:t>
            </a:r>
            <a:r>
              <a:rPr lang="en-GB" sz="1600" b="1" dirty="0" err="1" smtClean="0">
                <a:solidFill>
                  <a:srgbClr val="008541"/>
                </a:solidFill>
              </a:rPr>
              <a:t>IoT</a:t>
            </a:r>
            <a:r>
              <a:rPr lang="en-GB" sz="1600" b="1" dirty="0" smtClean="0">
                <a:solidFill>
                  <a:srgbClr val="008541"/>
                </a:solidFill>
              </a:rPr>
              <a:t> Data </a:t>
            </a:r>
          </a:p>
        </p:txBody>
      </p:sp>
      <p:sp>
        <p:nvSpPr>
          <p:cNvPr id="51" name="TextBox 34"/>
          <p:cNvSpPr txBox="1"/>
          <p:nvPr/>
        </p:nvSpPr>
        <p:spPr>
          <a:xfrm>
            <a:off x="4872597" y="3862780"/>
            <a:ext cx="3836128" cy="861774"/>
          </a:xfrm>
          <a:prstGeom prst="rect">
            <a:avLst/>
          </a:prstGeom>
          <a:noFill/>
        </p:spPr>
        <p:txBody>
          <a:bodyPr wrap="square" rtlCol="0" anchor="b" anchorCtr="0">
            <a:spAutoFit/>
          </a:bodyPr>
          <a:lstStyle/>
          <a:p>
            <a:pPr lvl="0"/>
            <a:r>
              <a:rPr lang="en-GB" sz="1600" b="1" dirty="0" smtClean="0">
                <a:solidFill>
                  <a:srgbClr val="008541"/>
                </a:solidFill>
              </a:rPr>
              <a:t>Reading Quickly Application like:</a:t>
            </a:r>
          </a:p>
          <a:p>
            <a:pPr marL="285750" lvl="0" indent="-285750">
              <a:buFont typeface="Arial"/>
              <a:buChar char="•"/>
            </a:pPr>
            <a:r>
              <a:rPr lang="en-GB" sz="1600" b="1" dirty="0" smtClean="0">
                <a:solidFill>
                  <a:srgbClr val="008541"/>
                </a:solidFill>
              </a:rPr>
              <a:t>e.g. Video Streaming</a:t>
            </a:r>
          </a:p>
          <a:p>
            <a:pPr marL="285750" lvl="0" indent="-285750">
              <a:buFont typeface="Arial"/>
              <a:buChar char="•"/>
            </a:pPr>
            <a:r>
              <a:rPr lang="en-GB" sz="1600" b="1" dirty="0" smtClean="0">
                <a:solidFill>
                  <a:srgbClr val="008541"/>
                </a:solidFill>
              </a:rPr>
              <a:t>e.g. Big Data analysis</a:t>
            </a:r>
            <a:endParaRPr lang="en-GB" sz="1600" b="1" dirty="0">
              <a:solidFill>
                <a:srgbClr val="008541"/>
              </a:solidFill>
            </a:endParaRPr>
          </a:p>
        </p:txBody>
      </p:sp>
      <p:grpSp>
        <p:nvGrpSpPr>
          <p:cNvPr id="99" name="组 98"/>
          <p:cNvGrpSpPr/>
          <p:nvPr/>
        </p:nvGrpSpPr>
        <p:grpSpPr>
          <a:xfrm>
            <a:off x="622428" y="2152373"/>
            <a:ext cx="1432058" cy="1191954"/>
            <a:chOff x="1199725" y="3188507"/>
            <a:chExt cx="1432058" cy="1243020"/>
          </a:xfrm>
        </p:grpSpPr>
        <p:sp>
          <p:nvSpPr>
            <p:cNvPr id="96" name="Freeform 22"/>
            <p:cNvSpPr>
              <a:spLocks/>
            </p:cNvSpPr>
            <p:nvPr/>
          </p:nvSpPr>
          <p:spPr bwMode="auto">
            <a:xfrm>
              <a:off x="1199725" y="3188507"/>
              <a:ext cx="1432058" cy="1243020"/>
            </a:xfrm>
            <a:custGeom>
              <a:avLst/>
              <a:gdLst>
                <a:gd name="T0" fmla="*/ 78 w 195"/>
                <a:gd name="T1" fmla="*/ 6 h 216"/>
                <a:gd name="T2" fmla="*/ 117 w 195"/>
                <a:gd name="T3" fmla="*/ 6 h 216"/>
                <a:gd name="T4" fmla="*/ 176 w 195"/>
                <a:gd name="T5" fmla="*/ 40 h 216"/>
                <a:gd name="T6" fmla="*/ 195 w 195"/>
                <a:gd name="T7" fmla="*/ 74 h 216"/>
                <a:gd name="T8" fmla="*/ 195 w 195"/>
                <a:gd name="T9" fmla="*/ 142 h 216"/>
                <a:gd name="T10" fmla="*/ 176 w 195"/>
                <a:gd name="T11" fmla="*/ 176 h 216"/>
                <a:gd name="T12" fmla="*/ 117 w 195"/>
                <a:gd name="T13" fmla="*/ 209 h 216"/>
                <a:gd name="T14" fmla="*/ 78 w 195"/>
                <a:gd name="T15" fmla="*/ 209 h 216"/>
                <a:gd name="T16" fmla="*/ 19 w 195"/>
                <a:gd name="T17" fmla="*/ 176 h 216"/>
                <a:gd name="T18" fmla="*/ 0 w 195"/>
                <a:gd name="T19" fmla="*/ 142 h 216"/>
                <a:gd name="T20" fmla="*/ 0 w 195"/>
                <a:gd name="T21" fmla="*/ 74 h 216"/>
                <a:gd name="T22" fmla="*/ 19 w 195"/>
                <a:gd name="T23" fmla="*/ 40 h 216"/>
                <a:gd name="T24" fmla="*/ 78 w 195"/>
                <a:gd name="T2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216">
                  <a:moveTo>
                    <a:pt x="78" y="6"/>
                  </a:moveTo>
                  <a:cubicBezTo>
                    <a:pt x="89" y="0"/>
                    <a:pt x="106" y="0"/>
                    <a:pt x="117" y="6"/>
                  </a:cubicBezTo>
                  <a:cubicBezTo>
                    <a:pt x="176" y="40"/>
                    <a:pt x="176" y="40"/>
                    <a:pt x="176" y="40"/>
                  </a:cubicBezTo>
                  <a:cubicBezTo>
                    <a:pt x="187" y="46"/>
                    <a:pt x="195" y="62"/>
                    <a:pt x="195" y="74"/>
                  </a:cubicBezTo>
                  <a:cubicBezTo>
                    <a:pt x="195" y="142"/>
                    <a:pt x="195" y="142"/>
                    <a:pt x="195" y="142"/>
                  </a:cubicBezTo>
                  <a:cubicBezTo>
                    <a:pt x="195" y="154"/>
                    <a:pt x="187" y="169"/>
                    <a:pt x="176" y="176"/>
                  </a:cubicBezTo>
                  <a:cubicBezTo>
                    <a:pt x="117" y="209"/>
                    <a:pt x="117" y="209"/>
                    <a:pt x="117" y="209"/>
                  </a:cubicBezTo>
                  <a:cubicBezTo>
                    <a:pt x="106" y="216"/>
                    <a:pt x="89" y="216"/>
                    <a:pt x="78" y="209"/>
                  </a:cubicBezTo>
                  <a:cubicBezTo>
                    <a:pt x="19" y="176"/>
                    <a:pt x="19" y="176"/>
                    <a:pt x="19" y="176"/>
                  </a:cubicBezTo>
                  <a:cubicBezTo>
                    <a:pt x="9" y="169"/>
                    <a:pt x="0" y="154"/>
                    <a:pt x="0" y="142"/>
                  </a:cubicBezTo>
                  <a:cubicBezTo>
                    <a:pt x="0" y="74"/>
                    <a:pt x="0" y="74"/>
                    <a:pt x="0" y="74"/>
                  </a:cubicBezTo>
                  <a:cubicBezTo>
                    <a:pt x="0" y="62"/>
                    <a:pt x="9" y="46"/>
                    <a:pt x="19" y="40"/>
                  </a:cubicBezTo>
                  <a:lnTo>
                    <a:pt x="78" y="6"/>
                  </a:lnTo>
                  <a:close/>
                </a:path>
              </a:pathLst>
            </a:custGeom>
            <a:solidFill>
              <a:schemeClr val="accent2"/>
            </a:solidFill>
            <a:ln>
              <a:noFill/>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lvl="0" algn="ctr"/>
              <a:r>
                <a:rPr lang="en-US" b="1" dirty="0" smtClean="0">
                  <a:solidFill>
                    <a:srgbClr val="FFFFFF"/>
                  </a:solidFill>
                </a:rPr>
                <a:t>Write Tier</a:t>
              </a:r>
              <a:endParaRPr lang="en-US" b="1" dirty="0">
                <a:solidFill>
                  <a:srgbClr val="FFFFFF"/>
                </a:solidFill>
              </a:endParaRPr>
            </a:p>
          </p:txBody>
        </p:sp>
        <p:sp>
          <p:nvSpPr>
            <p:cNvPr id="52" name="文本框 51"/>
            <p:cNvSpPr txBox="1"/>
            <p:nvPr/>
          </p:nvSpPr>
          <p:spPr>
            <a:xfrm>
              <a:off x="1504425" y="3954066"/>
              <a:ext cx="898804" cy="369332"/>
            </a:xfrm>
            <a:prstGeom prst="rect">
              <a:avLst/>
            </a:prstGeom>
            <a:noFill/>
          </p:spPr>
          <p:txBody>
            <a:bodyPr wrap="none" rtlCol="0">
              <a:spAutoFit/>
            </a:bodyPr>
            <a:lstStyle/>
            <a:p>
              <a:r>
                <a:rPr kumimoji="1" lang="en-US" altLang="zh-CN" sz="1200" dirty="0" smtClean="0">
                  <a:latin typeface="Arial Black"/>
                  <a:cs typeface="Arial Black"/>
                </a:rPr>
                <a:t>Hot Pool</a:t>
              </a:r>
              <a:endParaRPr kumimoji="1" lang="zh-CN" altLang="en-US" sz="1200" dirty="0">
                <a:latin typeface="Arial Black"/>
                <a:cs typeface="Arial Black"/>
              </a:endParaRPr>
            </a:p>
          </p:txBody>
        </p:sp>
      </p:grpSp>
      <p:grpSp>
        <p:nvGrpSpPr>
          <p:cNvPr id="100" name="组 99"/>
          <p:cNvGrpSpPr/>
          <p:nvPr/>
        </p:nvGrpSpPr>
        <p:grpSpPr>
          <a:xfrm>
            <a:off x="2272594" y="2311027"/>
            <a:ext cx="1605139" cy="1480823"/>
            <a:chOff x="3575638" y="3357041"/>
            <a:chExt cx="1756297" cy="1819492"/>
          </a:xfrm>
        </p:grpSpPr>
        <p:sp>
          <p:nvSpPr>
            <p:cNvPr id="24" name="Freeform 22"/>
            <p:cNvSpPr>
              <a:spLocks/>
            </p:cNvSpPr>
            <p:nvPr/>
          </p:nvSpPr>
          <p:spPr bwMode="auto">
            <a:xfrm>
              <a:off x="3575638" y="3357041"/>
              <a:ext cx="1756297" cy="1819492"/>
            </a:xfrm>
            <a:custGeom>
              <a:avLst/>
              <a:gdLst>
                <a:gd name="T0" fmla="*/ 78 w 195"/>
                <a:gd name="T1" fmla="*/ 6 h 216"/>
                <a:gd name="T2" fmla="*/ 117 w 195"/>
                <a:gd name="T3" fmla="*/ 6 h 216"/>
                <a:gd name="T4" fmla="*/ 176 w 195"/>
                <a:gd name="T5" fmla="*/ 40 h 216"/>
                <a:gd name="T6" fmla="*/ 195 w 195"/>
                <a:gd name="T7" fmla="*/ 74 h 216"/>
                <a:gd name="T8" fmla="*/ 195 w 195"/>
                <a:gd name="T9" fmla="*/ 142 h 216"/>
                <a:gd name="T10" fmla="*/ 176 w 195"/>
                <a:gd name="T11" fmla="*/ 176 h 216"/>
                <a:gd name="T12" fmla="*/ 117 w 195"/>
                <a:gd name="T13" fmla="*/ 209 h 216"/>
                <a:gd name="T14" fmla="*/ 78 w 195"/>
                <a:gd name="T15" fmla="*/ 209 h 216"/>
                <a:gd name="T16" fmla="*/ 19 w 195"/>
                <a:gd name="T17" fmla="*/ 176 h 216"/>
                <a:gd name="T18" fmla="*/ 0 w 195"/>
                <a:gd name="T19" fmla="*/ 142 h 216"/>
                <a:gd name="T20" fmla="*/ 0 w 195"/>
                <a:gd name="T21" fmla="*/ 74 h 216"/>
                <a:gd name="T22" fmla="*/ 19 w 195"/>
                <a:gd name="T23" fmla="*/ 40 h 216"/>
                <a:gd name="T24" fmla="*/ 78 w 195"/>
                <a:gd name="T2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216">
                  <a:moveTo>
                    <a:pt x="78" y="6"/>
                  </a:moveTo>
                  <a:cubicBezTo>
                    <a:pt x="89" y="0"/>
                    <a:pt x="106" y="0"/>
                    <a:pt x="117" y="6"/>
                  </a:cubicBezTo>
                  <a:cubicBezTo>
                    <a:pt x="176" y="40"/>
                    <a:pt x="176" y="40"/>
                    <a:pt x="176" y="40"/>
                  </a:cubicBezTo>
                  <a:cubicBezTo>
                    <a:pt x="187" y="46"/>
                    <a:pt x="195" y="62"/>
                    <a:pt x="195" y="74"/>
                  </a:cubicBezTo>
                  <a:cubicBezTo>
                    <a:pt x="195" y="142"/>
                    <a:pt x="195" y="142"/>
                    <a:pt x="195" y="142"/>
                  </a:cubicBezTo>
                  <a:cubicBezTo>
                    <a:pt x="195" y="154"/>
                    <a:pt x="187" y="169"/>
                    <a:pt x="176" y="176"/>
                  </a:cubicBezTo>
                  <a:cubicBezTo>
                    <a:pt x="117" y="209"/>
                    <a:pt x="117" y="209"/>
                    <a:pt x="117" y="209"/>
                  </a:cubicBezTo>
                  <a:cubicBezTo>
                    <a:pt x="106" y="216"/>
                    <a:pt x="89" y="216"/>
                    <a:pt x="78" y="209"/>
                  </a:cubicBezTo>
                  <a:cubicBezTo>
                    <a:pt x="19" y="176"/>
                    <a:pt x="19" y="176"/>
                    <a:pt x="19" y="176"/>
                  </a:cubicBezTo>
                  <a:cubicBezTo>
                    <a:pt x="9" y="169"/>
                    <a:pt x="0" y="154"/>
                    <a:pt x="0" y="142"/>
                  </a:cubicBezTo>
                  <a:cubicBezTo>
                    <a:pt x="0" y="74"/>
                    <a:pt x="0" y="74"/>
                    <a:pt x="0" y="74"/>
                  </a:cubicBezTo>
                  <a:cubicBezTo>
                    <a:pt x="0" y="62"/>
                    <a:pt x="9" y="46"/>
                    <a:pt x="19" y="40"/>
                  </a:cubicBezTo>
                  <a:lnTo>
                    <a:pt x="78" y="6"/>
                  </a:lnTo>
                  <a:close/>
                </a:path>
              </a:pathLst>
            </a:custGeom>
            <a:solidFill>
              <a:srgbClr val="54CBFF"/>
            </a:solidFill>
            <a:ln>
              <a:noFill/>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lvl="0" algn="ctr"/>
              <a:r>
                <a:rPr lang="en-US" b="1" dirty="0" smtClean="0">
                  <a:solidFill>
                    <a:srgbClr val="FFFFFF"/>
                  </a:solidFill>
                </a:rPr>
                <a:t>Normal Tier</a:t>
              </a:r>
              <a:endParaRPr lang="en-US" b="1" dirty="0">
                <a:solidFill>
                  <a:srgbClr val="FFFFFF"/>
                </a:solidFill>
              </a:endParaRPr>
            </a:p>
          </p:txBody>
        </p:sp>
        <p:sp>
          <p:nvSpPr>
            <p:cNvPr id="53" name="文本框 52"/>
            <p:cNvSpPr txBox="1"/>
            <p:nvPr/>
          </p:nvSpPr>
          <p:spPr>
            <a:xfrm>
              <a:off x="3954717" y="4419120"/>
              <a:ext cx="975898" cy="369332"/>
            </a:xfrm>
            <a:prstGeom prst="rect">
              <a:avLst/>
            </a:prstGeom>
            <a:noFill/>
          </p:spPr>
          <p:txBody>
            <a:bodyPr wrap="none" rtlCol="0">
              <a:spAutoFit/>
            </a:bodyPr>
            <a:lstStyle/>
            <a:p>
              <a:r>
                <a:rPr kumimoji="1" lang="en-US" altLang="zh-CN" sz="1200" dirty="0" smtClean="0">
                  <a:latin typeface="Arial Black"/>
                  <a:cs typeface="Arial Black"/>
                </a:rPr>
                <a:t>Cold Pool</a:t>
              </a:r>
              <a:endParaRPr kumimoji="1" lang="zh-CN" altLang="en-US" sz="1200" dirty="0">
                <a:latin typeface="Arial Black"/>
                <a:cs typeface="Arial Black"/>
              </a:endParaRPr>
            </a:p>
          </p:txBody>
        </p:sp>
      </p:grpSp>
      <p:grpSp>
        <p:nvGrpSpPr>
          <p:cNvPr id="98" name="组 97"/>
          <p:cNvGrpSpPr/>
          <p:nvPr/>
        </p:nvGrpSpPr>
        <p:grpSpPr>
          <a:xfrm>
            <a:off x="6658091" y="2160268"/>
            <a:ext cx="1414044" cy="1184059"/>
            <a:chOff x="6658091" y="3083565"/>
            <a:chExt cx="1414044" cy="1243020"/>
          </a:xfrm>
        </p:grpSpPr>
        <p:sp>
          <p:nvSpPr>
            <p:cNvPr id="97" name="Freeform 22"/>
            <p:cNvSpPr>
              <a:spLocks/>
            </p:cNvSpPr>
            <p:nvPr/>
          </p:nvSpPr>
          <p:spPr bwMode="auto">
            <a:xfrm>
              <a:off x="6658091" y="3083565"/>
              <a:ext cx="1414044" cy="1243020"/>
            </a:xfrm>
            <a:custGeom>
              <a:avLst/>
              <a:gdLst>
                <a:gd name="T0" fmla="*/ 78 w 195"/>
                <a:gd name="T1" fmla="*/ 6 h 216"/>
                <a:gd name="T2" fmla="*/ 117 w 195"/>
                <a:gd name="T3" fmla="*/ 6 h 216"/>
                <a:gd name="T4" fmla="*/ 176 w 195"/>
                <a:gd name="T5" fmla="*/ 40 h 216"/>
                <a:gd name="T6" fmla="*/ 195 w 195"/>
                <a:gd name="T7" fmla="*/ 74 h 216"/>
                <a:gd name="T8" fmla="*/ 195 w 195"/>
                <a:gd name="T9" fmla="*/ 142 h 216"/>
                <a:gd name="T10" fmla="*/ 176 w 195"/>
                <a:gd name="T11" fmla="*/ 176 h 216"/>
                <a:gd name="T12" fmla="*/ 117 w 195"/>
                <a:gd name="T13" fmla="*/ 209 h 216"/>
                <a:gd name="T14" fmla="*/ 78 w 195"/>
                <a:gd name="T15" fmla="*/ 209 h 216"/>
                <a:gd name="T16" fmla="*/ 19 w 195"/>
                <a:gd name="T17" fmla="*/ 176 h 216"/>
                <a:gd name="T18" fmla="*/ 0 w 195"/>
                <a:gd name="T19" fmla="*/ 142 h 216"/>
                <a:gd name="T20" fmla="*/ 0 w 195"/>
                <a:gd name="T21" fmla="*/ 74 h 216"/>
                <a:gd name="T22" fmla="*/ 19 w 195"/>
                <a:gd name="T23" fmla="*/ 40 h 216"/>
                <a:gd name="T24" fmla="*/ 78 w 195"/>
                <a:gd name="T2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216">
                  <a:moveTo>
                    <a:pt x="78" y="6"/>
                  </a:moveTo>
                  <a:cubicBezTo>
                    <a:pt x="89" y="0"/>
                    <a:pt x="106" y="0"/>
                    <a:pt x="117" y="6"/>
                  </a:cubicBezTo>
                  <a:cubicBezTo>
                    <a:pt x="176" y="40"/>
                    <a:pt x="176" y="40"/>
                    <a:pt x="176" y="40"/>
                  </a:cubicBezTo>
                  <a:cubicBezTo>
                    <a:pt x="187" y="46"/>
                    <a:pt x="195" y="62"/>
                    <a:pt x="195" y="74"/>
                  </a:cubicBezTo>
                  <a:cubicBezTo>
                    <a:pt x="195" y="142"/>
                    <a:pt x="195" y="142"/>
                    <a:pt x="195" y="142"/>
                  </a:cubicBezTo>
                  <a:cubicBezTo>
                    <a:pt x="195" y="154"/>
                    <a:pt x="187" y="169"/>
                    <a:pt x="176" y="176"/>
                  </a:cubicBezTo>
                  <a:cubicBezTo>
                    <a:pt x="117" y="209"/>
                    <a:pt x="117" y="209"/>
                    <a:pt x="117" y="209"/>
                  </a:cubicBezTo>
                  <a:cubicBezTo>
                    <a:pt x="106" y="216"/>
                    <a:pt x="89" y="216"/>
                    <a:pt x="78" y="209"/>
                  </a:cubicBezTo>
                  <a:cubicBezTo>
                    <a:pt x="19" y="176"/>
                    <a:pt x="19" y="176"/>
                    <a:pt x="19" y="176"/>
                  </a:cubicBezTo>
                  <a:cubicBezTo>
                    <a:pt x="9" y="169"/>
                    <a:pt x="0" y="154"/>
                    <a:pt x="0" y="142"/>
                  </a:cubicBezTo>
                  <a:cubicBezTo>
                    <a:pt x="0" y="74"/>
                    <a:pt x="0" y="74"/>
                    <a:pt x="0" y="74"/>
                  </a:cubicBezTo>
                  <a:cubicBezTo>
                    <a:pt x="0" y="62"/>
                    <a:pt x="9" y="46"/>
                    <a:pt x="19" y="40"/>
                  </a:cubicBezTo>
                  <a:lnTo>
                    <a:pt x="78" y="6"/>
                  </a:lnTo>
                  <a:close/>
                </a:path>
              </a:pathLst>
            </a:custGeom>
            <a:solidFill>
              <a:srgbClr val="C0504D"/>
            </a:solidFill>
            <a:ln>
              <a:noFill/>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lvl="0" algn="ctr"/>
              <a:r>
                <a:rPr lang="en-US" b="1" dirty="0" smtClean="0">
                  <a:solidFill>
                    <a:srgbClr val="FFFFFF"/>
                  </a:solidFill>
                </a:rPr>
                <a:t>Read Tier</a:t>
              </a:r>
              <a:endParaRPr lang="en-US" b="1" dirty="0">
                <a:solidFill>
                  <a:srgbClr val="FFFFFF"/>
                </a:solidFill>
              </a:endParaRPr>
            </a:p>
          </p:txBody>
        </p:sp>
        <p:sp>
          <p:nvSpPr>
            <p:cNvPr id="59" name="文本框 58"/>
            <p:cNvSpPr txBox="1"/>
            <p:nvPr/>
          </p:nvSpPr>
          <p:spPr>
            <a:xfrm>
              <a:off x="6903587" y="3882912"/>
              <a:ext cx="898804" cy="369332"/>
            </a:xfrm>
            <a:prstGeom prst="rect">
              <a:avLst/>
            </a:prstGeom>
            <a:noFill/>
          </p:spPr>
          <p:txBody>
            <a:bodyPr wrap="none" rtlCol="0">
              <a:spAutoFit/>
            </a:bodyPr>
            <a:lstStyle/>
            <a:p>
              <a:r>
                <a:rPr kumimoji="1" lang="en-US" altLang="zh-CN" sz="1200" dirty="0" smtClean="0">
                  <a:latin typeface="Arial Black"/>
                  <a:cs typeface="Arial Black"/>
                </a:rPr>
                <a:t>Hot Pool</a:t>
              </a:r>
              <a:endParaRPr kumimoji="1" lang="zh-CN" altLang="en-US" sz="1200" dirty="0">
                <a:latin typeface="Arial Black"/>
                <a:cs typeface="Arial Black"/>
              </a:endParaRPr>
            </a:p>
          </p:txBody>
        </p:sp>
      </p:grpSp>
      <p:grpSp>
        <p:nvGrpSpPr>
          <p:cNvPr id="67" name="组 66"/>
          <p:cNvGrpSpPr/>
          <p:nvPr/>
        </p:nvGrpSpPr>
        <p:grpSpPr>
          <a:xfrm>
            <a:off x="1900212" y="2581721"/>
            <a:ext cx="623408" cy="433008"/>
            <a:chOff x="2131132" y="3711485"/>
            <a:chExt cx="623408" cy="577344"/>
          </a:xfrm>
        </p:grpSpPr>
        <p:cxnSp>
          <p:nvCxnSpPr>
            <p:cNvPr id="61" name="直线箭头连接符 60"/>
            <p:cNvCxnSpPr/>
            <p:nvPr/>
          </p:nvCxnSpPr>
          <p:spPr bwMode="auto">
            <a:xfrm>
              <a:off x="2131132" y="3987050"/>
              <a:ext cx="491455" cy="301779"/>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线箭头连接符 61"/>
            <p:cNvCxnSpPr/>
            <p:nvPr/>
          </p:nvCxnSpPr>
          <p:spPr bwMode="auto">
            <a:xfrm>
              <a:off x="2276207" y="3711485"/>
              <a:ext cx="478333" cy="230937"/>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线箭头连接符 65"/>
            <p:cNvCxnSpPr/>
            <p:nvPr/>
          </p:nvCxnSpPr>
          <p:spPr bwMode="auto">
            <a:xfrm>
              <a:off x="2210229" y="3859945"/>
              <a:ext cx="478333" cy="247431"/>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82" name="直线箭头连接符 81"/>
          <p:cNvCxnSpPr/>
          <p:nvPr/>
        </p:nvCxnSpPr>
        <p:spPr bwMode="auto">
          <a:xfrm flipH="1">
            <a:off x="1880344" y="1864167"/>
            <a:ext cx="544312" cy="445379"/>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线箭头连接符 83"/>
          <p:cNvCxnSpPr/>
          <p:nvPr/>
        </p:nvCxnSpPr>
        <p:spPr bwMode="auto">
          <a:xfrm flipH="1">
            <a:off x="1682414" y="1827053"/>
            <a:ext cx="494828" cy="408264"/>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线箭头连接符 84"/>
          <p:cNvCxnSpPr>
            <a:endCxn id="96" idx="1"/>
          </p:cNvCxnSpPr>
          <p:nvPr/>
        </p:nvCxnSpPr>
        <p:spPr bwMode="auto">
          <a:xfrm flipH="1">
            <a:off x="1481663" y="1839425"/>
            <a:ext cx="415176" cy="346058"/>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线箭头连接符 91"/>
          <p:cNvCxnSpPr/>
          <p:nvPr/>
        </p:nvCxnSpPr>
        <p:spPr bwMode="auto">
          <a:xfrm flipH="1" flipV="1">
            <a:off x="6916394" y="1994764"/>
            <a:ext cx="440043" cy="265296"/>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线箭头连接符 92"/>
          <p:cNvCxnSpPr/>
          <p:nvPr/>
        </p:nvCxnSpPr>
        <p:spPr bwMode="auto">
          <a:xfrm flipH="1" flipV="1">
            <a:off x="6600445" y="1941267"/>
            <a:ext cx="574554" cy="380651"/>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线箭头连接符 93"/>
          <p:cNvCxnSpPr/>
          <p:nvPr/>
        </p:nvCxnSpPr>
        <p:spPr bwMode="auto">
          <a:xfrm flipH="1" flipV="1">
            <a:off x="6303230" y="1880469"/>
            <a:ext cx="690333" cy="466192"/>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文本框 101"/>
          <p:cNvSpPr txBox="1"/>
          <p:nvPr/>
        </p:nvSpPr>
        <p:spPr>
          <a:xfrm>
            <a:off x="2683975" y="2034028"/>
            <a:ext cx="3152327" cy="276999"/>
          </a:xfrm>
          <a:prstGeom prst="rect">
            <a:avLst/>
          </a:prstGeom>
          <a:noFill/>
        </p:spPr>
        <p:txBody>
          <a:bodyPr wrap="square" rtlCol="0">
            <a:spAutoFit/>
          </a:bodyPr>
          <a:lstStyle/>
          <a:p>
            <a:pPr algn="ctr"/>
            <a:r>
              <a:rPr kumimoji="1" lang="en-US" altLang="zh-CN" sz="1200" dirty="0" smtClean="0">
                <a:latin typeface="Arial Black"/>
                <a:cs typeface="Arial Black"/>
              </a:rPr>
              <a:t>SUSE </a:t>
            </a:r>
            <a:r>
              <a:rPr kumimoji="1" lang="en-US" altLang="zh-CN" sz="1200" dirty="0" err="1" smtClean="0">
                <a:latin typeface="Arial Black"/>
                <a:cs typeface="Arial Black"/>
              </a:rPr>
              <a:t>ceph</a:t>
            </a:r>
            <a:r>
              <a:rPr kumimoji="1" lang="en-US" altLang="zh-CN" sz="1200" dirty="0" smtClean="0">
                <a:latin typeface="Arial Black"/>
                <a:cs typeface="Arial Black"/>
              </a:rPr>
              <a:t> Storage Cluster</a:t>
            </a:r>
            <a:endParaRPr kumimoji="1" lang="zh-CN" altLang="en-US" sz="1200" dirty="0">
              <a:latin typeface="Arial Black"/>
              <a:cs typeface="Arial Black"/>
            </a:endParaRPr>
          </a:p>
        </p:txBody>
      </p:sp>
      <p:grpSp>
        <p:nvGrpSpPr>
          <p:cNvPr id="54" name="组 53"/>
          <p:cNvGrpSpPr/>
          <p:nvPr/>
        </p:nvGrpSpPr>
        <p:grpSpPr>
          <a:xfrm>
            <a:off x="4872597" y="2338852"/>
            <a:ext cx="1617889" cy="1465079"/>
            <a:chOff x="4437292" y="3569543"/>
            <a:chExt cx="1756297" cy="1819492"/>
          </a:xfrm>
        </p:grpSpPr>
        <p:sp>
          <p:nvSpPr>
            <p:cNvPr id="74" name="Freeform 22"/>
            <p:cNvSpPr>
              <a:spLocks/>
            </p:cNvSpPr>
            <p:nvPr/>
          </p:nvSpPr>
          <p:spPr bwMode="auto">
            <a:xfrm>
              <a:off x="4437292" y="3569543"/>
              <a:ext cx="1756297" cy="1819492"/>
            </a:xfrm>
            <a:custGeom>
              <a:avLst/>
              <a:gdLst>
                <a:gd name="T0" fmla="*/ 78 w 195"/>
                <a:gd name="T1" fmla="*/ 6 h 216"/>
                <a:gd name="T2" fmla="*/ 117 w 195"/>
                <a:gd name="T3" fmla="*/ 6 h 216"/>
                <a:gd name="T4" fmla="*/ 176 w 195"/>
                <a:gd name="T5" fmla="*/ 40 h 216"/>
                <a:gd name="T6" fmla="*/ 195 w 195"/>
                <a:gd name="T7" fmla="*/ 74 h 216"/>
                <a:gd name="T8" fmla="*/ 195 w 195"/>
                <a:gd name="T9" fmla="*/ 142 h 216"/>
                <a:gd name="T10" fmla="*/ 176 w 195"/>
                <a:gd name="T11" fmla="*/ 176 h 216"/>
                <a:gd name="T12" fmla="*/ 117 w 195"/>
                <a:gd name="T13" fmla="*/ 209 h 216"/>
                <a:gd name="T14" fmla="*/ 78 w 195"/>
                <a:gd name="T15" fmla="*/ 209 h 216"/>
                <a:gd name="T16" fmla="*/ 19 w 195"/>
                <a:gd name="T17" fmla="*/ 176 h 216"/>
                <a:gd name="T18" fmla="*/ 0 w 195"/>
                <a:gd name="T19" fmla="*/ 142 h 216"/>
                <a:gd name="T20" fmla="*/ 0 w 195"/>
                <a:gd name="T21" fmla="*/ 74 h 216"/>
                <a:gd name="T22" fmla="*/ 19 w 195"/>
                <a:gd name="T23" fmla="*/ 40 h 216"/>
                <a:gd name="T24" fmla="*/ 78 w 195"/>
                <a:gd name="T2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216">
                  <a:moveTo>
                    <a:pt x="78" y="6"/>
                  </a:moveTo>
                  <a:cubicBezTo>
                    <a:pt x="89" y="0"/>
                    <a:pt x="106" y="0"/>
                    <a:pt x="117" y="6"/>
                  </a:cubicBezTo>
                  <a:cubicBezTo>
                    <a:pt x="176" y="40"/>
                    <a:pt x="176" y="40"/>
                    <a:pt x="176" y="40"/>
                  </a:cubicBezTo>
                  <a:cubicBezTo>
                    <a:pt x="187" y="46"/>
                    <a:pt x="195" y="62"/>
                    <a:pt x="195" y="74"/>
                  </a:cubicBezTo>
                  <a:cubicBezTo>
                    <a:pt x="195" y="142"/>
                    <a:pt x="195" y="142"/>
                    <a:pt x="195" y="142"/>
                  </a:cubicBezTo>
                  <a:cubicBezTo>
                    <a:pt x="195" y="154"/>
                    <a:pt x="187" y="169"/>
                    <a:pt x="176" y="176"/>
                  </a:cubicBezTo>
                  <a:cubicBezTo>
                    <a:pt x="117" y="209"/>
                    <a:pt x="117" y="209"/>
                    <a:pt x="117" y="209"/>
                  </a:cubicBezTo>
                  <a:cubicBezTo>
                    <a:pt x="106" y="216"/>
                    <a:pt x="89" y="216"/>
                    <a:pt x="78" y="209"/>
                  </a:cubicBezTo>
                  <a:cubicBezTo>
                    <a:pt x="19" y="176"/>
                    <a:pt x="19" y="176"/>
                    <a:pt x="19" y="176"/>
                  </a:cubicBezTo>
                  <a:cubicBezTo>
                    <a:pt x="9" y="169"/>
                    <a:pt x="0" y="154"/>
                    <a:pt x="0" y="142"/>
                  </a:cubicBezTo>
                  <a:cubicBezTo>
                    <a:pt x="0" y="74"/>
                    <a:pt x="0" y="74"/>
                    <a:pt x="0" y="74"/>
                  </a:cubicBezTo>
                  <a:cubicBezTo>
                    <a:pt x="0" y="62"/>
                    <a:pt x="9" y="46"/>
                    <a:pt x="19" y="40"/>
                  </a:cubicBezTo>
                  <a:lnTo>
                    <a:pt x="78" y="6"/>
                  </a:lnTo>
                  <a:close/>
                </a:path>
              </a:pathLst>
            </a:custGeom>
            <a:solidFill>
              <a:srgbClr val="54CBFF"/>
            </a:solidFill>
            <a:ln>
              <a:noFill/>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lvl="0" algn="ctr"/>
              <a:r>
                <a:rPr lang="en-US" b="1" dirty="0" smtClean="0">
                  <a:solidFill>
                    <a:srgbClr val="FFFFFF"/>
                  </a:solidFill>
                </a:rPr>
                <a:t>Normal Tier</a:t>
              </a:r>
              <a:endParaRPr lang="en-US" b="1" dirty="0">
                <a:solidFill>
                  <a:srgbClr val="FFFFFF"/>
                </a:solidFill>
              </a:endParaRPr>
            </a:p>
          </p:txBody>
        </p:sp>
        <p:sp>
          <p:nvSpPr>
            <p:cNvPr id="75" name="文本框 74"/>
            <p:cNvSpPr txBox="1"/>
            <p:nvPr/>
          </p:nvSpPr>
          <p:spPr>
            <a:xfrm>
              <a:off x="4832865" y="4617553"/>
              <a:ext cx="975898" cy="369332"/>
            </a:xfrm>
            <a:prstGeom prst="rect">
              <a:avLst/>
            </a:prstGeom>
            <a:noFill/>
          </p:spPr>
          <p:txBody>
            <a:bodyPr wrap="none" rtlCol="0">
              <a:spAutoFit/>
            </a:bodyPr>
            <a:lstStyle/>
            <a:p>
              <a:r>
                <a:rPr kumimoji="1" lang="en-US" altLang="zh-CN" sz="1200" dirty="0" smtClean="0">
                  <a:latin typeface="Arial Black"/>
                  <a:cs typeface="Arial Black"/>
                </a:rPr>
                <a:t>Cold Pool</a:t>
              </a:r>
              <a:endParaRPr kumimoji="1" lang="zh-CN" altLang="en-US" sz="1200" dirty="0">
                <a:latin typeface="Arial Black"/>
                <a:cs typeface="Arial Black"/>
              </a:endParaRPr>
            </a:p>
          </p:txBody>
        </p:sp>
      </p:grpSp>
      <p:cxnSp>
        <p:nvCxnSpPr>
          <p:cNvPr id="71" name="直线箭头连接符 70"/>
          <p:cNvCxnSpPr/>
          <p:nvPr/>
        </p:nvCxnSpPr>
        <p:spPr bwMode="auto">
          <a:xfrm flipV="1">
            <a:off x="6300805" y="2608418"/>
            <a:ext cx="428529" cy="171249"/>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线箭头连接符 72"/>
          <p:cNvCxnSpPr/>
          <p:nvPr/>
        </p:nvCxnSpPr>
        <p:spPr bwMode="auto">
          <a:xfrm flipV="1">
            <a:off x="6366781" y="2717810"/>
            <a:ext cx="395862" cy="160831"/>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线箭头连接符 76"/>
          <p:cNvCxnSpPr/>
          <p:nvPr/>
        </p:nvCxnSpPr>
        <p:spPr bwMode="auto">
          <a:xfrm flipV="1">
            <a:off x="6416264" y="2825086"/>
            <a:ext cx="387899" cy="152528"/>
          </a:xfrm>
          <a:prstGeom prst="straightConnector1">
            <a:avLst/>
          </a:prstGeom>
          <a:solidFill>
            <a:srgbClr val="00B8FF"/>
          </a:solidFill>
          <a:ln w="19050" cap="flat" cmpd="sng" algn="ctr">
            <a:solidFill>
              <a:schemeClr val="accent1"/>
            </a:solidFill>
            <a:prstDash val="sysDot"/>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13722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2000"/>
                                        <p:tgtEl>
                                          <p:spTgt spid="100"/>
                                        </p:tgtEl>
                                      </p:cBhvr>
                                    </p:animEffect>
                                    <p:anim calcmode="lin" valueType="num">
                                      <p:cBhvr>
                                        <p:cTn id="8" dur="2000" fill="hold"/>
                                        <p:tgtEl>
                                          <p:spTgt spid="100"/>
                                        </p:tgtEl>
                                        <p:attrNameLst>
                                          <p:attrName>ppt_w</p:attrName>
                                        </p:attrNameLst>
                                      </p:cBhvr>
                                      <p:tavLst>
                                        <p:tav tm="0" fmla="#ppt_w*sin(2.5*pi*$)">
                                          <p:val>
                                            <p:fltVal val="0"/>
                                          </p:val>
                                        </p:tav>
                                        <p:tav tm="100000">
                                          <p:val>
                                            <p:fltVal val="1"/>
                                          </p:val>
                                        </p:tav>
                                      </p:tavLst>
                                    </p:anim>
                                    <p:anim calcmode="lin" valueType="num">
                                      <p:cBhvr>
                                        <p:cTn id="9" dur="2000" fill="hold"/>
                                        <p:tgtEl>
                                          <p:spTgt spid="10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99"/>
                                        </p:tgtEl>
                                      </p:cBhvr>
                                      <p:by x="150000" y="150000"/>
                                    </p:animScale>
                                  </p:childTnLst>
                                </p:cTn>
                              </p:par>
                              <p:par>
                                <p:cTn id="14" presetID="6" presetClass="emph" presetSubtype="0" fill="hold" nodeType="withEffect">
                                  <p:stCondLst>
                                    <p:cond delay="0"/>
                                  </p:stCondLst>
                                  <p:childTnLst>
                                    <p:animScale>
                                      <p:cBhvr>
                                        <p:cTn id="15" dur="2000" fill="hold"/>
                                        <p:tgtEl>
                                          <p:spTgt spid="98"/>
                                        </p:tgtEl>
                                      </p:cBhvr>
                                      <p:by x="150000" y="150000"/>
                                    </p:animScale>
                                  </p:childTnLst>
                                </p:cTn>
                              </p:par>
                            </p:childTnLst>
                          </p:cTn>
                        </p:par>
                        <p:par>
                          <p:cTn id="16" fill="hold">
                            <p:stCondLst>
                              <p:cond delay="20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5700"/>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22"/>
          <p:cNvSpPr>
            <a:spLocks/>
          </p:cNvSpPr>
          <p:nvPr/>
        </p:nvSpPr>
        <p:spPr bwMode="auto">
          <a:xfrm>
            <a:off x="575733" y="2177865"/>
            <a:ext cx="3362499" cy="2374989"/>
          </a:xfrm>
          <a:custGeom>
            <a:avLst/>
            <a:gdLst>
              <a:gd name="T0" fmla="*/ 78 w 195"/>
              <a:gd name="T1" fmla="*/ 6 h 216"/>
              <a:gd name="T2" fmla="*/ 117 w 195"/>
              <a:gd name="T3" fmla="*/ 6 h 216"/>
              <a:gd name="T4" fmla="*/ 176 w 195"/>
              <a:gd name="T5" fmla="*/ 40 h 216"/>
              <a:gd name="T6" fmla="*/ 195 w 195"/>
              <a:gd name="T7" fmla="*/ 74 h 216"/>
              <a:gd name="T8" fmla="*/ 195 w 195"/>
              <a:gd name="T9" fmla="*/ 142 h 216"/>
              <a:gd name="T10" fmla="*/ 176 w 195"/>
              <a:gd name="T11" fmla="*/ 176 h 216"/>
              <a:gd name="T12" fmla="*/ 117 w 195"/>
              <a:gd name="T13" fmla="*/ 209 h 216"/>
              <a:gd name="T14" fmla="*/ 78 w 195"/>
              <a:gd name="T15" fmla="*/ 209 h 216"/>
              <a:gd name="T16" fmla="*/ 19 w 195"/>
              <a:gd name="T17" fmla="*/ 176 h 216"/>
              <a:gd name="T18" fmla="*/ 0 w 195"/>
              <a:gd name="T19" fmla="*/ 142 h 216"/>
              <a:gd name="T20" fmla="*/ 0 w 195"/>
              <a:gd name="T21" fmla="*/ 74 h 216"/>
              <a:gd name="T22" fmla="*/ 19 w 195"/>
              <a:gd name="T23" fmla="*/ 40 h 216"/>
              <a:gd name="T24" fmla="*/ 78 w 195"/>
              <a:gd name="T2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216">
                <a:moveTo>
                  <a:pt x="78" y="6"/>
                </a:moveTo>
                <a:cubicBezTo>
                  <a:pt x="89" y="0"/>
                  <a:pt x="106" y="0"/>
                  <a:pt x="117" y="6"/>
                </a:cubicBezTo>
                <a:cubicBezTo>
                  <a:pt x="176" y="40"/>
                  <a:pt x="176" y="40"/>
                  <a:pt x="176" y="40"/>
                </a:cubicBezTo>
                <a:cubicBezTo>
                  <a:pt x="187" y="46"/>
                  <a:pt x="195" y="62"/>
                  <a:pt x="195" y="74"/>
                </a:cubicBezTo>
                <a:cubicBezTo>
                  <a:pt x="195" y="142"/>
                  <a:pt x="195" y="142"/>
                  <a:pt x="195" y="142"/>
                </a:cubicBezTo>
                <a:cubicBezTo>
                  <a:pt x="195" y="154"/>
                  <a:pt x="187" y="169"/>
                  <a:pt x="176" y="176"/>
                </a:cubicBezTo>
                <a:cubicBezTo>
                  <a:pt x="117" y="209"/>
                  <a:pt x="117" y="209"/>
                  <a:pt x="117" y="209"/>
                </a:cubicBezTo>
                <a:cubicBezTo>
                  <a:pt x="106" y="216"/>
                  <a:pt x="89" y="216"/>
                  <a:pt x="78" y="209"/>
                </a:cubicBezTo>
                <a:cubicBezTo>
                  <a:pt x="19" y="176"/>
                  <a:pt x="19" y="176"/>
                  <a:pt x="19" y="176"/>
                </a:cubicBezTo>
                <a:cubicBezTo>
                  <a:pt x="9" y="169"/>
                  <a:pt x="0" y="154"/>
                  <a:pt x="0" y="142"/>
                </a:cubicBezTo>
                <a:cubicBezTo>
                  <a:pt x="0" y="74"/>
                  <a:pt x="0" y="74"/>
                  <a:pt x="0" y="74"/>
                </a:cubicBezTo>
                <a:cubicBezTo>
                  <a:pt x="0" y="62"/>
                  <a:pt x="9" y="46"/>
                  <a:pt x="19" y="40"/>
                </a:cubicBezTo>
                <a:lnTo>
                  <a:pt x="78" y="6"/>
                </a:lnTo>
                <a:close/>
              </a:path>
            </a:pathLst>
          </a:custGeom>
          <a:solidFill>
            <a:srgbClr val="54CBFF"/>
          </a:solidFill>
          <a:ln>
            <a:solidFill>
              <a:srgbClr val="FFFFFF"/>
            </a:solidFill>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lvl="0" algn="ctr"/>
            <a:r>
              <a:rPr lang="en-US" sz="2000" b="1" dirty="0" smtClean="0">
                <a:solidFill>
                  <a:srgbClr val="FFFFFF"/>
                </a:solidFill>
              </a:rPr>
              <a:t>Control Costs</a:t>
            </a:r>
            <a:endParaRPr lang="en-US" b="1" dirty="0">
              <a:solidFill>
                <a:srgbClr val="FFFFFF"/>
              </a:solidFill>
            </a:endParaRPr>
          </a:p>
        </p:txBody>
      </p:sp>
      <p:sp>
        <p:nvSpPr>
          <p:cNvPr id="50" name="Freeform 22"/>
          <p:cNvSpPr>
            <a:spLocks/>
          </p:cNvSpPr>
          <p:nvPr/>
        </p:nvSpPr>
        <p:spPr bwMode="auto">
          <a:xfrm>
            <a:off x="993059" y="2492412"/>
            <a:ext cx="2611928" cy="1391642"/>
          </a:xfrm>
          <a:custGeom>
            <a:avLst/>
            <a:gdLst>
              <a:gd name="T0" fmla="*/ 78 w 195"/>
              <a:gd name="T1" fmla="*/ 6 h 216"/>
              <a:gd name="T2" fmla="*/ 117 w 195"/>
              <a:gd name="T3" fmla="*/ 6 h 216"/>
              <a:gd name="T4" fmla="*/ 176 w 195"/>
              <a:gd name="T5" fmla="*/ 40 h 216"/>
              <a:gd name="T6" fmla="*/ 195 w 195"/>
              <a:gd name="T7" fmla="*/ 74 h 216"/>
              <a:gd name="T8" fmla="*/ 195 w 195"/>
              <a:gd name="T9" fmla="*/ 142 h 216"/>
              <a:gd name="T10" fmla="*/ 176 w 195"/>
              <a:gd name="T11" fmla="*/ 176 h 216"/>
              <a:gd name="T12" fmla="*/ 117 w 195"/>
              <a:gd name="T13" fmla="*/ 209 h 216"/>
              <a:gd name="T14" fmla="*/ 78 w 195"/>
              <a:gd name="T15" fmla="*/ 209 h 216"/>
              <a:gd name="T16" fmla="*/ 19 w 195"/>
              <a:gd name="T17" fmla="*/ 176 h 216"/>
              <a:gd name="T18" fmla="*/ 0 w 195"/>
              <a:gd name="T19" fmla="*/ 142 h 216"/>
              <a:gd name="T20" fmla="*/ 0 w 195"/>
              <a:gd name="T21" fmla="*/ 74 h 216"/>
              <a:gd name="T22" fmla="*/ 19 w 195"/>
              <a:gd name="T23" fmla="*/ 40 h 216"/>
              <a:gd name="T24" fmla="*/ 78 w 195"/>
              <a:gd name="T2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216">
                <a:moveTo>
                  <a:pt x="78" y="6"/>
                </a:moveTo>
                <a:cubicBezTo>
                  <a:pt x="89" y="0"/>
                  <a:pt x="106" y="0"/>
                  <a:pt x="117" y="6"/>
                </a:cubicBezTo>
                <a:cubicBezTo>
                  <a:pt x="176" y="40"/>
                  <a:pt x="176" y="40"/>
                  <a:pt x="176" y="40"/>
                </a:cubicBezTo>
                <a:cubicBezTo>
                  <a:pt x="187" y="46"/>
                  <a:pt x="195" y="62"/>
                  <a:pt x="195" y="74"/>
                </a:cubicBezTo>
                <a:cubicBezTo>
                  <a:pt x="195" y="142"/>
                  <a:pt x="195" y="142"/>
                  <a:pt x="195" y="142"/>
                </a:cubicBezTo>
                <a:cubicBezTo>
                  <a:pt x="195" y="154"/>
                  <a:pt x="187" y="169"/>
                  <a:pt x="176" y="176"/>
                </a:cubicBezTo>
                <a:cubicBezTo>
                  <a:pt x="117" y="209"/>
                  <a:pt x="117" y="209"/>
                  <a:pt x="117" y="209"/>
                </a:cubicBezTo>
                <a:cubicBezTo>
                  <a:pt x="106" y="216"/>
                  <a:pt x="89" y="216"/>
                  <a:pt x="78" y="209"/>
                </a:cubicBezTo>
                <a:cubicBezTo>
                  <a:pt x="19" y="176"/>
                  <a:pt x="19" y="176"/>
                  <a:pt x="19" y="176"/>
                </a:cubicBezTo>
                <a:cubicBezTo>
                  <a:pt x="9" y="169"/>
                  <a:pt x="0" y="154"/>
                  <a:pt x="0" y="142"/>
                </a:cubicBezTo>
                <a:cubicBezTo>
                  <a:pt x="0" y="74"/>
                  <a:pt x="0" y="74"/>
                  <a:pt x="0" y="74"/>
                </a:cubicBezTo>
                <a:cubicBezTo>
                  <a:pt x="0" y="62"/>
                  <a:pt x="9" y="46"/>
                  <a:pt x="19" y="40"/>
                </a:cubicBezTo>
                <a:lnTo>
                  <a:pt x="78" y="6"/>
                </a:lnTo>
                <a:close/>
              </a:path>
            </a:pathLst>
          </a:custGeom>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bodyPr>
          <a:lstStyle/>
          <a:p>
            <a:pPr lvl="0" algn="ctr"/>
            <a:endParaRPr lang="en-US" b="1" dirty="0">
              <a:solidFill>
                <a:srgbClr val="FFFFFF"/>
              </a:solidFill>
            </a:endParaRPr>
          </a:p>
        </p:txBody>
      </p:sp>
      <p:sp>
        <p:nvSpPr>
          <p:cNvPr id="6" name="Title 5"/>
          <p:cNvSpPr>
            <a:spLocks noGrp="1"/>
          </p:cNvSpPr>
          <p:nvPr>
            <p:ph type="title"/>
          </p:nvPr>
        </p:nvSpPr>
        <p:spPr/>
        <p:txBody>
          <a:bodyPr/>
          <a:lstStyle/>
          <a:p>
            <a:r>
              <a:rPr lang="en-US" dirty="0" smtClean="0"/>
              <a:t>Erasure Coding</a:t>
            </a:r>
            <a:endParaRPr lang="en-US" dirty="0">
              <a:solidFill>
                <a:schemeClr val="tx1"/>
              </a:solidFill>
            </a:endParaRPr>
          </a:p>
        </p:txBody>
      </p:sp>
      <p:pic>
        <p:nvPicPr>
          <p:cNvPr id="37"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7518" y="2063565"/>
            <a:ext cx="1038394" cy="525235"/>
          </a:xfrm>
          <a:prstGeom prst="rect">
            <a:avLst/>
          </a:prstGeom>
        </p:spPr>
      </p:pic>
      <p:pic>
        <p:nvPicPr>
          <p:cNvPr id="38"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9918" y="2177865"/>
            <a:ext cx="1038394" cy="525235"/>
          </a:xfrm>
          <a:prstGeom prst="rect">
            <a:avLst/>
          </a:prstGeom>
        </p:spPr>
      </p:pic>
      <p:pic>
        <p:nvPicPr>
          <p:cNvPr id="39"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318" y="2292165"/>
            <a:ext cx="1038394" cy="525235"/>
          </a:xfrm>
          <a:prstGeom prst="rect">
            <a:avLst/>
          </a:prstGeom>
        </p:spPr>
      </p:pic>
      <p:grpSp>
        <p:nvGrpSpPr>
          <p:cNvPr id="5" name="组 4"/>
          <p:cNvGrpSpPr/>
          <p:nvPr/>
        </p:nvGrpSpPr>
        <p:grpSpPr>
          <a:xfrm>
            <a:off x="751703" y="2896810"/>
            <a:ext cx="3006122" cy="325202"/>
            <a:chOff x="751703" y="2896810"/>
            <a:chExt cx="3006122" cy="325202"/>
          </a:xfrm>
        </p:grpSpPr>
        <p:sp>
          <p:nvSpPr>
            <p:cNvPr id="41" name="Rounded Rectangle 164"/>
            <p:cNvSpPr/>
            <p:nvPr/>
          </p:nvSpPr>
          <p:spPr bwMode="auto">
            <a:xfrm>
              <a:off x="751703" y="2896810"/>
              <a:ext cx="828946" cy="325202"/>
            </a:xfrm>
            <a:prstGeom prst="roundRect">
              <a:avLst/>
            </a:pr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GB" sz="1400" dirty="0">
                  <a:latin typeface="Arial Black"/>
                  <a:cs typeface="Arial Black"/>
                </a:rPr>
                <a:t>C</a:t>
              </a:r>
              <a:r>
                <a:rPr lang="en-GB" sz="1400" dirty="0" smtClean="0">
                  <a:latin typeface="Arial Black"/>
                  <a:cs typeface="Arial Black"/>
                </a:rPr>
                <a:t>opy</a:t>
              </a:r>
              <a:endParaRPr lang="en-GB" sz="1400" dirty="0">
                <a:latin typeface="Arial Black"/>
                <a:cs typeface="Arial Black"/>
              </a:endParaRPr>
            </a:p>
          </p:txBody>
        </p:sp>
        <p:sp>
          <p:nvSpPr>
            <p:cNvPr id="42" name="Rounded Rectangle 165"/>
            <p:cNvSpPr/>
            <p:nvPr/>
          </p:nvSpPr>
          <p:spPr bwMode="auto">
            <a:xfrm>
              <a:off x="1840293" y="2896810"/>
              <a:ext cx="828946" cy="325202"/>
            </a:xfrm>
            <a:prstGeom prst="roundRect">
              <a:avLst/>
            </a:prstGeom>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GB" sz="1400" dirty="0" smtClean="0">
                  <a:latin typeface="Arial Black"/>
                  <a:cs typeface="Arial Black"/>
                </a:rPr>
                <a:t>Copy</a:t>
              </a:r>
              <a:endParaRPr lang="en-GB" sz="1400" dirty="0">
                <a:latin typeface="Arial Black"/>
                <a:cs typeface="Arial Black"/>
              </a:endParaRPr>
            </a:p>
          </p:txBody>
        </p:sp>
        <p:sp>
          <p:nvSpPr>
            <p:cNvPr id="43" name="Rounded Rectangle 166"/>
            <p:cNvSpPr/>
            <p:nvPr/>
          </p:nvSpPr>
          <p:spPr bwMode="auto">
            <a:xfrm>
              <a:off x="2928879" y="2896810"/>
              <a:ext cx="828946" cy="325202"/>
            </a:xfrm>
            <a:prstGeom prst="roundRect">
              <a:avLst/>
            </a:pr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GB" sz="1400" dirty="0" smtClean="0">
                  <a:latin typeface="Arial Black"/>
                  <a:cs typeface="Arial Black"/>
                </a:rPr>
                <a:t>Copy</a:t>
              </a:r>
              <a:endParaRPr lang="en-GB" sz="1400" dirty="0">
                <a:latin typeface="Arial Black"/>
                <a:cs typeface="Arial Black"/>
              </a:endParaRPr>
            </a:p>
          </p:txBody>
        </p:sp>
      </p:grpSp>
      <p:sp>
        <p:nvSpPr>
          <p:cNvPr id="2" name="文本框 1"/>
          <p:cNvSpPr txBox="1"/>
          <p:nvPr/>
        </p:nvSpPr>
        <p:spPr>
          <a:xfrm>
            <a:off x="1627956" y="1734375"/>
            <a:ext cx="946255" cy="369332"/>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kumimoji="1" lang="en-US" altLang="zh-CN"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Object</a:t>
            </a:r>
            <a:endParaRPr kumimoji="1"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文本框 2"/>
          <p:cNvSpPr txBox="1"/>
          <p:nvPr/>
        </p:nvSpPr>
        <p:spPr>
          <a:xfrm>
            <a:off x="1510086" y="3393514"/>
            <a:ext cx="1550800" cy="276999"/>
          </a:xfrm>
          <a:prstGeom prst="rect">
            <a:avLst/>
          </a:prstGeom>
          <a:noFill/>
        </p:spPr>
        <p:txBody>
          <a:bodyPr wrap="none" rtlCol="0">
            <a:spAutoFit/>
          </a:bodyPr>
          <a:lstStyle/>
          <a:p>
            <a:r>
              <a:rPr kumimoji="1" lang="en-US" altLang="zh-CN" sz="1200" dirty="0" smtClean="0">
                <a:latin typeface="Arial Black"/>
                <a:cs typeface="Arial Black"/>
              </a:rPr>
              <a:t>Replication Pool </a:t>
            </a:r>
            <a:endParaRPr kumimoji="1" lang="zh-CN" altLang="en-US" sz="1200" dirty="0">
              <a:latin typeface="Arial Black"/>
              <a:cs typeface="Arial Black"/>
            </a:endParaRPr>
          </a:p>
        </p:txBody>
      </p:sp>
      <p:sp>
        <p:nvSpPr>
          <p:cNvPr id="52" name="文本框 51"/>
          <p:cNvSpPr txBox="1"/>
          <p:nvPr/>
        </p:nvSpPr>
        <p:spPr>
          <a:xfrm>
            <a:off x="1257188" y="3994214"/>
            <a:ext cx="2001645" cy="276999"/>
          </a:xfrm>
          <a:prstGeom prst="rect">
            <a:avLst/>
          </a:prstGeom>
          <a:noFill/>
        </p:spPr>
        <p:txBody>
          <a:bodyPr wrap="none" rtlCol="0">
            <a:spAutoFit/>
          </a:bodyPr>
          <a:lstStyle/>
          <a:p>
            <a:r>
              <a:rPr kumimoji="1" lang="en-US" altLang="zh-CN" sz="1200" dirty="0" smtClean="0">
                <a:latin typeface="Arial Black"/>
                <a:cs typeface="Arial Black"/>
              </a:rPr>
              <a:t>SES CEPH CLUSTSER</a:t>
            </a:r>
            <a:endParaRPr kumimoji="1" lang="zh-CN" altLang="en-US" sz="1200" dirty="0">
              <a:latin typeface="Arial Black"/>
              <a:cs typeface="Arial Black"/>
            </a:endParaRPr>
          </a:p>
        </p:txBody>
      </p:sp>
      <p:sp>
        <p:nvSpPr>
          <p:cNvPr id="53" name="Freeform 22"/>
          <p:cNvSpPr>
            <a:spLocks/>
          </p:cNvSpPr>
          <p:nvPr/>
        </p:nvSpPr>
        <p:spPr bwMode="auto">
          <a:xfrm>
            <a:off x="4893733" y="2177865"/>
            <a:ext cx="3361267" cy="2354185"/>
          </a:xfrm>
          <a:custGeom>
            <a:avLst/>
            <a:gdLst>
              <a:gd name="T0" fmla="*/ 78 w 195"/>
              <a:gd name="T1" fmla="*/ 6 h 216"/>
              <a:gd name="T2" fmla="*/ 117 w 195"/>
              <a:gd name="T3" fmla="*/ 6 h 216"/>
              <a:gd name="T4" fmla="*/ 176 w 195"/>
              <a:gd name="T5" fmla="*/ 40 h 216"/>
              <a:gd name="T6" fmla="*/ 195 w 195"/>
              <a:gd name="T7" fmla="*/ 74 h 216"/>
              <a:gd name="T8" fmla="*/ 195 w 195"/>
              <a:gd name="T9" fmla="*/ 142 h 216"/>
              <a:gd name="T10" fmla="*/ 176 w 195"/>
              <a:gd name="T11" fmla="*/ 176 h 216"/>
              <a:gd name="T12" fmla="*/ 117 w 195"/>
              <a:gd name="T13" fmla="*/ 209 h 216"/>
              <a:gd name="T14" fmla="*/ 78 w 195"/>
              <a:gd name="T15" fmla="*/ 209 h 216"/>
              <a:gd name="T16" fmla="*/ 19 w 195"/>
              <a:gd name="T17" fmla="*/ 176 h 216"/>
              <a:gd name="T18" fmla="*/ 0 w 195"/>
              <a:gd name="T19" fmla="*/ 142 h 216"/>
              <a:gd name="T20" fmla="*/ 0 w 195"/>
              <a:gd name="T21" fmla="*/ 74 h 216"/>
              <a:gd name="T22" fmla="*/ 19 w 195"/>
              <a:gd name="T23" fmla="*/ 40 h 216"/>
              <a:gd name="T24" fmla="*/ 78 w 195"/>
              <a:gd name="T2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216">
                <a:moveTo>
                  <a:pt x="78" y="6"/>
                </a:moveTo>
                <a:cubicBezTo>
                  <a:pt x="89" y="0"/>
                  <a:pt x="106" y="0"/>
                  <a:pt x="117" y="6"/>
                </a:cubicBezTo>
                <a:cubicBezTo>
                  <a:pt x="176" y="40"/>
                  <a:pt x="176" y="40"/>
                  <a:pt x="176" y="40"/>
                </a:cubicBezTo>
                <a:cubicBezTo>
                  <a:pt x="187" y="46"/>
                  <a:pt x="195" y="62"/>
                  <a:pt x="195" y="74"/>
                </a:cubicBezTo>
                <a:cubicBezTo>
                  <a:pt x="195" y="142"/>
                  <a:pt x="195" y="142"/>
                  <a:pt x="195" y="142"/>
                </a:cubicBezTo>
                <a:cubicBezTo>
                  <a:pt x="195" y="154"/>
                  <a:pt x="187" y="169"/>
                  <a:pt x="176" y="176"/>
                </a:cubicBezTo>
                <a:cubicBezTo>
                  <a:pt x="117" y="209"/>
                  <a:pt x="117" y="209"/>
                  <a:pt x="117" y="209"/>
                </a:cubicBezTo>
                <a:cubicBezTo>
                  <a:pt x="106" y="216"/>
                  <a:pt x="89" y="216"/>
                  <a:pt x="78" y="209"/>
                </a:cubicBezTo>
                <a:cubicBezTo>
                  <a:pt x="19" y="176"/>
                  <a:pt x="19" y="176"/>
                  <a:pt x="19" y="176"/>
                </a:cubicBezTo>
                <a:cubicBezTo>
                  <a:pt x="9" y="169"/>
                  <a:pt x="0" y="154"/>
                  <a:pt x="0" y="142"/>
                </a:cubicBezTo>
                <a:cubicBezTo>
                  <a:pt x="0" y="74"/>
                  <a:pt x="0" y="74"/>
                  <a:pt x="0" y="74"/>
                </a:cubicBezTo>
                <a:cubicBezTo>
                  <a:pt x="0" y="62"/>
                  <a:pt x="9" y="46"/>
                  <a:pt x="19" y="40"/>
                </a:cubicBezTo>
                <a:lnTo>
                  <a:pt x="78" y="6"/>
                </a:lnTo>
                <a:close/>
              </a:path>
            </a:pathLst>
          </a:custGeom>
          <a:solidFill>
            <a:srgbClr val="54CBFF"/>
          </a:solidFill>
          <a:ln>
            <a:solidFill>
              <a:srgbClr val="FFFFFF"/>
            </a:solidFill>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lvl="0" algn="ctr"/>
            <a:r>
              <a:rPr lang="en-US" sz="2000" b="1" dirty="0" smtClean="0">
                <a:solidFill>
                  <a:srgbClr val="FFFFFF"/>
                </a:solidFill>
              </a:rPr>
              <a:t>Control Costs</a:t>
            </a:r>
            <a:endParaRPr lang="en-US" b="1" dirty="0">
              <a:solidFill>
                <a:srgbClr val="FFFFFF"/>
              </a:solidFill>
            </a:endParaRPr>
          </a:p>
        </p:txBody>
      </p:sp>
      <p:sp>
        <p:nvSpPr>
          <p:cNvPr id="54" name="Freeform 22"/>
          <p:cNvSpPr>
            <a:spLocks/>
          </p:cNvSpPr>
          <p:nvPr/>
        </p:nvSpPr>
        <p:spPr bwMode="auto">
          <a:xfrm>
            <a:off x="5324544" y="2471608"/>
            <a:ext cx="2611928" cy="1391642"/>
          </a:xfrm>
          <a:custGeom>
            <a:avLst/>
            <a:gdLst>
              <a:gd name="T0" fmla="*/ 78 w 195"/>
              <a:gd name="T1" fmla="*/ 6 h 216"/>
              <a:gd name="T2" fmla="*/ 117 w 195"/>
              <a:gd name="T3" fmla="*/ 6 h 216"/>
              <a:gd name="T4" fmla="*/ 176 w 195"/>
              <a:gd name="T5" fmla="*/ 40 h 216"/>
              <a:gd name="T6" fmla="*/ 195 w 195"/>
              <a:gd name="T7" fmla="*/ 74 h 216"/>
              <a:gd name="T8" fmla="*/ 195 w 195"/>
              <a:gd name="T9" fmla="*/ 142 h 216"/>
              <a:gd name="T10" fmla="*/ 176 w 195"/>
              <a:gd name="T11" fmla="*/ 176 h 216"/>
              <a:gd name="T12" fmla="*/ 117 w 195"/>
              <a:gd name="T13" fmla="*/ 209 h 216"/>
              <a:gd name="T14" fmla="*/ 78 w 195"/>
              <a:gd name="T15" fmla="*/ 209 h 216"/>
              <a:gd name="T16" fmla="*/ 19 w 195"/>
              <a:gd name="T17" fmla="*/ 176 h 216"/>
              <a:gd name="T18" fmla="*/ 0 w 195"/>
              <a:gd name="T19" fmla="*/ 142 h 216"/>
              <a:gd name="T20" fmla="*/ 0 w 195"/>
              <a:gd name="T21" fmla="*/ 74 h 216"/>
              <a:gd name="T22" fmla="*/ 19 w 195"/>
              <a:gd name="T23" fmla="*/ 40 h 216"/>
              <a:gd name="T24" fmla="*/ 78 w 195"/>
              <a:gd name="T2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216">
                <a:moveTo>
                  <a:pt x="78" y="6"/>
                </a:moveTo>
                <a:cubicBezTo>
                  <a:pt x="89" y="0"/>
                  <a:pt x="106" y="0"/>
                  <a:pt x="117" y="6"/>
                </a:cubicBezTo>
                <a:cubicBezTo>
                  <a:pt x="176" y="40"/>
                  <a:pt x="176" y="40"/>
                  <a:pt x="176" y="40"/>
                </a:cubicBezTo>
                <a:cubicBezTo>
                  <a:pt x="187" y="46"/>
                  <a:pt x="195" y="62"/>
                  <a:pt x="195" y="74"/>
                </a:cubicBezTo>
                <a:cubicBezTo>
                  <a:pt x="195" y="142"/>
                  <a:pt x="195" y="142"/>
                  <a:pt x="195" y="142"/>
                </a:cubicBezTo>
                <a:cubicBezTo>
                  <a:pt x="195" y="154"/>
                  <a:pt x="187" y="169"/>
                  <a:pt x="176" y="176"/>
                </a:cubicBezTo>
                <a:cubicBezTo>
                  <a:pt x="117" y="209"/>
                  <a:pt x="117" y="209"/>
                  <a:pt x="117" y="209"/>
                </a:cubicBezTo>
                <a:cubicBezTo>
                  <a:pt x="106" y="216"/>
                  <a:pt x="89" y="216"/>
                  <a:pt x="78" y="209"/>
                </a:cubicBezTo>
                <a:cubicBezTo>
                  <a:pt x="19" y="176"/>
                  <a:pt x="19" y="176"/>
                  <a:pt x="19" y="176"/>
                </a:cubicBezTo>
                <a:cubicBezTo>
                  <a:pt x="9" y="169"/>
                  <a:pt x="0" y="154"/>
                  <a:pt x="0" y="142"/>
                </a:cubicBezTo>
                <a:cubicBezTo>
                  <a:pt x="0" y="74"/>
                  <a:pt x="0" y="74"/>
                  <a:pt x="0" y="74"/>
                </a:cubicBezTo>
                <a:cubicBezTo>
                  <a:pt x="0" y="62"/>
                  <a:pt x="9" y="46"/>
                  <a:pt x="19" y="40"/>
                </a:cubicBezTo>
                <a:lnTo>
                  <a:pt x="78" y="6"/>
                </a:lnTo>
                <a:close/>
              </a:path>
            </a:pathLst>
          </a:custGeom>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bodyPr>
          <a:lstStyle/>
          <a:p>
            <a:pPr lvl="0" algn="ctr"/>
            <a:endParaRPr lang="en-US" b="1" dirty="0">
              <a:solidFill>
                <a:srgbClr val="FFFFFF"/>
              </a:solidFill>
            </a:endParaRPr>
          </a:p>
        </p:txBody>
      </p:sp>
      <p:pic>
        <p:nvPicPr>
          <p:cNvPr id="55"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9003" y="2042761"/>
            <a:ext cx="1038394" cy="525235"/>
          </a:xfrm>
          <a:prstGeom prst="rect">
            <a:avLst/>
          </a:prstGeom>
        </p:spPr>
      </p:pic>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1403" y="2157061"/>
            <a:ext cx="1038394" cy="525235"/>
          </a:xfrm>
          <a:prstGeom prst="rect">
            <a:avLst/>
          </a:prstGeom>
        </p:spPr>
      </p:pic>
      <p:pic>
        <p:nvPicPr>
          <p:cNvPr id="57"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3803" y="2271361"/>
            <a:ext cx="1038394" cy="525235"/>
          </a:xfrm>
          <a:prstGeom prst="rect">
            <a:avLst/>
          </a:prstGeom>
        </p:spPr>
      </p:pic>
      <p:sp>
        <p:nvSpPr>
          <p:cNvPr id="96" name="文本框 95"/>
          <p:cNvSpPr txBox="1"/>
          <p:nvPr/>
        </p:nvSpPr>
        <p:spPr>
          <a:xfrm>
            <a:off x="5959441" y="1713571"/>
            <a:ext cx="946255" cy="369332"/>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kumimoji="1" lang="en-US" altLang="zh-CN"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Object</a:t>
            </a:r>
            <a:endParaRPr kumimoji="1"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97" name="文本框 96"/>
          <p:cNvSpPr txBox="1"/>
          <p:nvPr/>
        </p:nvSpPr>
        <p:spPr>
          <a:xfrm>
            <a:off x="5823557" y="3406486"/>
            <a:ext cx="1836034" cy="276999"/>
          </a:xfrm>
          <a:prstGeom prst="rect">
            <a:avLst/>
          </a:prstGeom>
          <a:noFill/>
        </p:spPr>
        <p:txBody>
          <a:bodyPr wrap="none" rtlCol="0">
            <a:spAutoFit/>
          </a:bodyPr>
          <a:lstStyle/>
          <a:p>
            <a:r>
              <a:rPr kumimoji="1" lang="en-US" altLang="zh-CN" sz="1200" dirty="0" smtClean="0">
                <a:latin typeface="Arial Black"/>
                <a:cs typeface="Arial Black"/>
              </a:rPr>
              <a:t>Erasure Coded Pool </a:t>
            </a:r>
            <a:endParaRPr kumimoji="1" lang="zh-CN" altLang="en-US" sz="1200" dirty="0">
              <a:latin typeface="Arial Black"/>
              <a:cs typeface="Arial Black"/>
            </a:endParaRPr>
          </a:p>
        </p:txBody>
      </p:sp>
      <p:sp>
        <p:nvSpPr>
          <p:cNvPr id="98" name="文本框 97"/>
          <p:cNvSpPr txBox="1"/>
          <p:nvPr/>
        </p:nvSpPr>
        <p:spPr>
          <a:xfrm>
            <a:off x="5588673" y="3973410"/>
            <a:ext cx="2001645" cy="276999"/>
          </a:xfrm>
          <a:prstGeom prst="rect">
            <a:avLst/>
          </a:prstGeom>
          <a:noFill/>
        </p:spPr>
        <p:txBody>
          <a:bodyPr wrap="none" rtlCol="0">
            <a:spAutoFit/>
          </a:bodyPr>
          <a:lstStyle/>
          <a:p>
            <a:r>
              <a:rPr kumimoji="1" lang="en-US" altLang="zh-CN" sz="1200" dirty="0" smtClean="0">
                <a:latin typeface="Arial Black"/>
                <a:cs typeface="Arial Black"/>
              </a:rPr>
              <a:t>SES CEPH CLUSTSER</a:t>
            </a:r>
            <a:endParaRPr kumimoji="1" lang="zh-CN" altLang="en-US" sz="1200" dirty="0">
              <a:latin typeface="Arial Black"/>
              <a:cs typeface="Arial Black"/>
            </a:endParaRPr>
          </a:p>
        </p:txBody>
      </p:sp>
      <p:sp>
        <p:nvSpPr>
          <p:cNvPr id="93" name="Rounded Rectangle 164"/>
          <p:cNvSpPr/>
          <p:nvPr/>
        </p:nvSpPr>
        <p:spPr bwMode="auto">
          <a:xfrm>
            <a:off x="5083188" y="2841685"/>
            <a:ext cx="692400" cy="325201"/>
          </a:xfrm>
          <a:prstGeom prst="roundRect">
            <a:avLst/>
          </a:prstGeom>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GB" sz="1400" dirty="0" smtClean="0">
                <a:latin typeface="Arial Black"/>
                <a:cs typeface="Arial Black"/>
              </a:rPr>
              <a:t>Data</a:t>
            </a:r>
            <a:endParaRPr lang="en-GB" sz="1400" dirty="0">
              <a:latin typeface="Arial Black"/>
              <a:cs typeface="Arial Black"/>
            </a:endParaRPr>
          </a:p>
        </p:txBody>
      </p:sp>
      <p:sp>
        <p:nvSpPr>
          <p:cNvPr id="102" name="Rounded Rectangle 164"/>
          <p:cNvSpPr/>
          <p:nvPr/>
        </p:nvSpPr>
        <p:spPr bwMode="auto">
          <a:xfrm>
            <a:off x="5872533" y="2841685"/>
            <a:ext cx="692400" cy="325201"/>
          </a:xfrm>
          <a:prstGeom prst="roundRect">
            <a:avLst/>
          </a:prstGeom>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GB" sz="1400" dirty="0" smtClean="0">
                <a:latin typeface="Arial Black"/>
                <a:cs typeface="Arial Black"/>
              </a:rPr>
              <a:t>Data</a:t>
            </a:r>
            <a:endParaRPr lang="en-GB" sz="1400" dirty="0">
              <a:latin typeface="Arial Black"/>
              <a:cs typeface="Arial Black"/>
            </a:endParaRPr>
          </a:p>
        </p:txBody>
      </p:sp>
      <p:sp>
        <p:nvSpPr>
          <p:cNvPr id="103" name="Rounded Rectangle 164"/>
          <p:cNvSpPr/>
          <p:nvPr/>
        </p:nvSpPr>
        <p:spPr bwMode="auto">
          <a:xfrm>
            <a:off x="6661878" y="2841685"/>
            <a:ext cx="692400" cy="325201"/>
          </a:xfrm>
          <a:prstGeom prst="roundRect">
            <a:avLst/>
          </a:prstGeom>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GB" sz="1400" dirty="0" smtClean="0">
                <a:latin typeface="Arial Black"/>
                <a:cs typeface="Arial Black"/>
              </a:rPr>
              <a:t>Data</a:t>
            </a:r>
            <a:endParaRPr lang="en-GB" sz="1400" dirty="0">
              <a:latin typeface="Arial Black"/>
              <a:cs typeface="Arial Black"/>
            </a:endParaRPr>
          </a:p>
        </p:txBody>
      </p:sp>
      <p:sp>
        <p:nvSpPr>
          <p:cNvPr id="104" name="Rounded Rectangle 164"/>
          <p:cNvSpPr/>
          <p:nvPr/>
        </p:nvSpPr>
        <p:spPr bwMode="auto">
          <a:xfrm>
            <a:off x="7451224" y="2841685"/>
            <a:ext cx="692400" cy="325201"/>
          </a:xfrm>
          <a:prstGeom prst="roundRect">
            <a:avLst/>
          </a:prstGeom>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GB" sz="1400" dirty="0" smtClean="0">
                <a:latin typeface="Arial Black"/>
                <a:cs typeface="Arial Black"/>
              </a:rPr>
              <a:t>Data</a:t>
            </a:r>
            <a:endParaRPr lang="en-GB" sz="1400" dirty="0">
              <a:latin typeface="Arial Black"/>
              <a:cs typeface="Arial Black"/>
            </a:endParaRPr>
          </a:p>
        </p:txBody>
      </p:sp>
      <p:sp>
        <p:nvSpPr>
          <p:cNvPr id="105" name="Rounded Rectangle 164"/>
          <p:cNvSpPr/>
          <p:nvPr/>
        </p:nvSpPr>
        <p:spPr bwMode="auto">
          <a:xfrm>
            <a:off x="5424329" y="3124551"/>
            <a:ext cx="810599" cy="325201"/>
          </a:xfrm>
          <a:prstGeom prst="roundRect">
            <a:avLst/>
          </a:pr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GB" sz="1400" dirty="0">
                <a:latin typeface="Arial Black"/>
                <a:cs typeface="Arial Black"/>
              </a:rPr>
              <a:t>P</a:t>
            </a:r>
            <a:r>
              <a:rPr lang="en-GB" sz="1400" dirty="0" smtClean="0">
                <a:latin typeface="Arial Black"/>
                <a:cs typeface="Arial Black"/>
              </a:rPr>
              <a:t>arity</a:t>
            </a:r>
            <a:endParaRPr lang="en-GB" sz="1400" dirty="0">
              <a:latin typeface="Arial Black"/>
              <a:cs typeface="Arial Black"/>
            </a:endParaRPr>
          </a:p>
        </p:txBody>
      </p:sp>
      <p:sp>
        <p:nvSpPr>
          <p:cNvPr id="106" name="Rounded Rectangle 164"/>
          <p:cNvSpPr/>
          <p:nvPr/>
        </p:nvSpPr>
        <p:spPr bwMode="auto">
          <a:xfrm>
            <a:off x="6990774" y="3128476"/>
            <a:ext cx="810599" cy="325201"/>
          </a:xfrm>
          <a:prstGeom prst="roundRect">
            <a:avLst/>
          </a:pr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GB" sz="1400" dirty="0">
                <a:latin typeface="Arial Black"/>
                <a:cs typeface="Arial Black"/>
              </a:rPr>
              <a:t>P</a:t>
            </a:r>
            <a:r>
              <a:rPr lang="en-GB" sz="1400" dirty="0" smtClean="0">
                <a:latin typeface="Arial Black"/>
                <a:cs typeface="Arial Black"/>
              </a:rPr>
              <a:t>arity</a:t>
            </a:r>
            <a:endParaRPr lang="en-GB" sz="1400" dirty="0">
              <a:latin typeface="Arial Black"/>
              <a:cs typeface="Arial Black"/>
            </a:endParaRPr>
          </a:p>
        </p:txBody>
      </p:sp>
      <p:sp>
        <p:nvSpPr>
          <p:cNvPr id="107" name="TextBox 34"/>
          <p:cNvSpPr txBox="1"/>
          <p:nvPr/>
        </p:nvSpPr>
        <p:spPr>
          <a:xfrm>
            <a:off x="500340" y="978559"/>
            <a:ext cx="3778778" cy="861774"/>
          </a:xfrm>
          <a:prstGeom prst="rect">
            <a:avLst/>
          </a:prstGeom>
          <a:noFill/>
        </p:spPr>
        <p:txBody>
          <a:bodyPr wrap="square" rtlCol="0" anchor="b" anchorCtr="0">
            <a:spAutoFit/>
          </a:bodyPr>
          <a:lstStyle/>
          <a:p>
            <a:pPr lvl="0"/>
            <a:r>
              <a:rPr lang="en-GB" sz="1600" b="1" dirty="0" smtClean="0">
                <a:solidFill>
                  <a:srgbClr val="008541"/>
                </a:solidFill>
              </a:rPr>
              <a:t>Multiple Copy of stored data</a:t>
            </a:r>
          </a:p>
          <a:p>
            <a:pPr marL="285750" lvl="0" indent="-285750">
              <a:buFont typeface="Arial"/>
              <a:buChar char="•"/>
            </a:pPr>
            <a:r>
              <a:rPr lang="en-GB" sz="1600" b="1" dirty="0" smtClean="0">
                <a:solidFill>
                  <a:srgbClr val="008541"/>
                </a:solidFill>
              </a:rPr>
              <a:t>300% cost of data size</a:t>
            </a:r>
          </a:p>
          <a:p>
            <a:pPr marL="285750" lvl="0" indent="-285750">
              <a:buFont typeface="Arial"/>
              <a:buChar char="•"/>
            </a:pPr>
            <a:r>
              <a:rPr lang="en-GB" sz="1600" b="1" dirty="0" smtClean="0">
                <a:solidFill>
                  <a:srgbClr val="008541"/>
                </a:solidFill>
              </a:rPr>
              <a:t>Low Latency, Faster Recovery</a:t>
            </a:r>
            <a:endParaRPr lang="en-GB" sz="1600" b="1" dirty="0">
              <a:solidFill>
                <a:srgbClr val="008541"/>
              </a:solidFill>
            </a:endParaRPr>
          </a:p>
        </p:txBody>
      </p:sp>
      <p:sp>
        <p:nvSpPr>
          <p:cNvPr id="108" name="TextBox 34"/>
          <p:cNvSpPr txBox="1"/>
          <p:nvPr/>
        </p:nvSpPr>
        <p:spPr>
          <a:xfrm>
            <a:off x="4709406" y="931239"/>
            <a:ext cx="3778778" cy="861774"/>
          </a:xfrm>
          <a:prstGeom prst="rect">
            <a:avLst/>
          </a:prstGeom>
          <a:noFill/>
        </p:spPr>
        <p:txBody>
          <a:bodyPr wrap="square" rtlCol="0" anchor="b" anchorCtr="0">
            <a:spAutoFit/>
          </a:bodyPr>
          <a:lstStyle/>
          <a:p>
            <a:pPr lvl="0"/>
            <a:r>
              <a:rPr lang="en-GB" sz="1600" b="1" dirty="0" smtClean="0">
                <a:solidFill>
                  <a:srgbClr val="008541"/>
                </a:solidFill>
              </a:rPr>
              <a:t>Single Copy with Parity</a:t>
            </a:r>
          </a:p>
          <a:p>
            <a:pPr marL="285750" lvl="0" indent="-285750">
              <a:buFont typeface="Arial"/>
              <a:buChar char="•"/>
            </a:pPr>
            <a:r>
              <a:rPr lang="en-GB" sz="1600" b="1" dirty="0" smtClean="0">
                <a:solidFill>
                  <a:srgbClr val="008541"/>
                </a:solidFill>
              </a:rPr>
              <a:t>150% cost of data size</a:t>
            </a:r>
          </a:p>
          <a:p>
            <a:pPr marL="285750" lvl="0" indent="-285750">
              <a:buFont typeface="Arial"/>
              <a:buChar char="•"/>
            </a:pPr>
            <a:r>
              <a:rPr lang="en-GB" sz="1600" b="1" dirty="0" smtClean="0">
                <a:solidFill>
                  <a:srgbClr val="008541"/>
                </a:solidFill>
              </a:rPr>
              <a:t>Data/Parity ratio trade of CPU</a:t>
            </a:r>
            <a:endParaRPr lang="en-GB" sz="1600" b="1" dirty="0">
              <a:solidFill>
                <a:srgbClr val="008541"/>
              </a:solidFill>
            </a:endParaRPr>
          </a:p>
        </p:txBody>
      </p:sp>
    </p:spTree>
    <p:extLst>
      <p:ext uri="{BB962C8B-B14F-4D97-AF65-F5344CB8AC3E}">
        <p14:creationId xmlns:p14="http://schemas.microsoft.com/office/powerpoint/2010/main" val="294727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23" presetClass="entr" presetSubtype="272" fill="hold" grpId="0" nodeType="withEffect">
                                  <p:stCondLst>
                                    <p:cond delay="250"/>
                                  </p:stCondLst>
                                  <p:childTnLst>
                                    <p:set>
                                      <p:cBhvr>
                                        <p:cTn id="9" dur="1" fill="hold">
                                          <p:stCondLst>
                                            <p:cond delay="0"/>
                                          </p:stCondLst>
                                        </p:cTn>
                                        <p:tgtEl>
                                          <p:spTgt spid="50"/>
                                        </p:tgtEl>
                                        <p:attrNameLst>
                                          <p:attrName>style.visibility</p:attrName>
                                        </p:attrNameLst>
                                      </p:cBhvr>
                                      <p:to>
                                        <p:strVal val="visible"/>
                                      </p:to>
                                    </p:set>
                                    <p:anim calcmode="lin" valueType="num">
                                      <p:cBhvr>
                                        <p:cTn id="10" dur="500" fill="hold"/>
                                        <p:tgtEl>
                                          <p:spTgt spid="50"/>
                                        </p:tgtEl>
                                        <p:attrNameLst>
                                          <p:attrName>ppt_w</p:attrName>
                                        </p:attrNameLst>
                                      </p:cBhvr>
                                      <p:tavLst>
                                        <p:tav tm="0">
                                          <p:val>
                                            <p:strVal val="2/3*#ppt_w"/>
                                          </p:val>
                                        </p:tav>
                                        <p:tav tm="100000">
                                          <p:val>
                                            <p:strVal val="#ppt_w"/>
                                          </p:val>
                                        </p:tav>
                                      </p:tavLst>
                                    </p:anim>
                                    <p:anim calcmode="lin" valueType="num">
                                      <p:cBhvr>
                                        <p:cTn id="11" dur="500" fill="hold"/>
                                        <p:tgtEl>
                                          <p:spTgt spid="50"/>
                                        </p:tgtEl>
                                        <p:attrNameLst>
                                          <p:attrName>ppt_h</p:attrName>
                                        </p:attrNameLst>
                                      </p:cBhvr>
                                      <p:tavLst>
                                        <p:tav tm="0">
                                          <p:val>
                                            <p:strVal val="2/3*#ppt_h"/>
                                          </p:val>
                                        </p:tav>
                                        <p:tav tm="100000">
                                          <p:val>
                                            <p:strVal val="#ppt_h"/>
                                          </p:val>
                                        </p:tav>
                                      </p:tavLst>
                                    </p:anim>
                                  </p:childTnLst>
                                </p:cTn>
                              </p:par>
                              <p:par>
                                <p:cTn id="12" presetID="10" presetClass="entr" presetSubtype="0" fill="hold" grpId="2"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par>
                                <p:cTn id="15" presetID="6" presetClass="emph" presetSubtype="0" autoRev="1" fill="hold" grpId="1" nodeType="withEffect">
                                  <p:stCondLst>
                                    <p:cond delay="250"/>
                                  </p:stCondLst>
                                  <p:childTnLst>
                                    <p:animScale>
                                      <p:cBhvr>
                                        <p:cTn id="16" dur="500" fill="hold"/>
                                        <p:tgtEl>
                                          <p:spTgt spid="50"/>
                                        </p:tgtEl>
                                      </p:cBhvr>
                                      <p:by x="110000" y="110000"/>
                                    </p:animScale>
                                  </p:childTnLst>
                                </p:cTn>
                              </p:par>
                              <p:par>
                                <p:cTn id="17" presetID="23" presetClass="entr" presetSubtype="272" fill="hold" grpId="0" nodeType="withEffect">
                                  <p:stCondLst>
                                    <p:cond delay="250"/>
                                  </p:stCondLst>
                                  <p:childTnLst>
                                    <p:set>
                                      <p:cBhvr>
                                        <p:cTn id="18" dur="1" fill="hold">
                                          <p:stCondLst>
                                            <p:cond delay="0"/>
                                          </p:stCondLst>
                                        </p:cTn>
                                        <p:tgtEl>
                                          <p:spTgt spid="51"/>
                                        </p:tgtEl>
                                        <p:attrNameLst>
                                          <p:attrName>style.visibility</p:attrName>
                                        </p:attrNameLst>
                                      </p:cBhvr>
                                      <p:to>
                                        <p:strVal val="visible"/>
                                      </p:to>
                                    </p:set>
                                    <p:anim calcmode="lin" valueType="num">
                                      <p:cBhvr>
                                        <p:cTn id="19" dur="500" fill="hold"/>
                                        <p:tgtEl>
                                          <p:spTgt spid="51"/>
                                        </p:tgtEl>
                                        <p:attrNameLst>
                                          <p:attrName>ppt_w</p:attrName>
                                        </p:attrNameLst>
                                      </p:cBhvr>
                                      <p:tavLst>
                                        <p:tav tm="0">
                                          <p:val>
                                            <p:strVal val="2/3*#ppt_w"/>
                                          </p:val>
                                        </p:tav>
                                        <p:tav tm="100000">
                                          <p:val>
                                            <p:strVal val="#ppt_w"/>
                                          </p:val>
                                        </p:tav>
                                      </p:tavLst>
                                    </p:anim>
                                    <p:anim calcmode="lin" valueType="num">
                                      <p:cBhvr>
                                        <p:cTn id="20" dur="500" fill="hold"/>
                                        <p:tgtEl>
                                          <p:spTgt spid="51"/>
                                        </p:tgtEl>
                                        <p:attrNameLst>
                                          <p:attrName>ppt_h</p:attrName>
                                        </p:attrNameLst>
                                      </p:cBhvr>
                                      <p:tavLst>
                                        <p:tav tm="0">
                                          <p:val>
                                            <p:strVal val="2/3*#ppt_h"/>
                                          </p:val>
                                        </p:tav>
                                        <p:tav tm="100000">
                                          <p:val>
                                            <p:strVal val="#ppt_h"/>
                                          </p:val>
                                        </p:tav>
                                      </p:tavLst>
                                    </p:anim>
                                  </p:childTnLst>
                                </p:cTn>
                              </p:par>
                              <p:par>
                                <p:cTn id="21" presetID="10" presetClass="entr" presetSubtype="0" fill="hold" grpId="2"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6" presetClass="emph" presetSubtype="0" autoRev="1" fill="hold" grpId="1" nodeType="withEffect">
                                  <p:stCondLst>
                                    <p:cond delay="250"/>
                                  </p:stCondLst>
                                  <p:childTnLst>
                                    <p:animScale>
                                      <p:cBhvr>
                                        <p:cTn id="25" dur="500" fill="hold"/>
                                        <p:tgtEl>
                                          <p:spTgt spid="51"/>
                                        </p:tgtEl>
                                      </p:cBhvr>
                                      <p:by x="110000" y="110000"/>
                                    </p:animScale>
                                  </p:childTnLst>
                                </p:cTn>
                              </p:par>
                              <p:par>
                                <p:cTn id="26" presetID="23" presetClass="entr" presetSubtype="272" fill="hold" grpId="0" nodeType="withEffect">
                                  <p:stCondLst>
                                    <p:cond delay="250"/>
                                  </p:stCondLst>
                                  <p:childTnLst>
                                    <p:set>
                                      <p:cBhvr>
                                        <p:cTn id="27" dur="1" fill="hold">
                                          <p:stCondLst>
                                            <p:cond delay="0"/>
                                          </p:stCondLst>
                                        </p:cTn>
                                        <p:tgtEl>
                                          <p:spTgt spid="54"/>
                                        </p:tgtEl>
                                        <p:attrNameLst>
                                          <p:attrName>style.visibility</p:attrName>
                                        </p:attrNameLst>
                                      </p:cBhvr>
                                      <p:to>
                                        <p:strVal val="visible"/>
                                      </p:to>
                                    </p:set>
                                    <p:anim calcmode="lin" valueType="num">
                                      <p:cBhvr>
                                        <p:cTn id="28" dur="500" fill="hold"/>
                                        <p:tgtEl>
                                          <p:spTgt spid="54"/>
                                        </p:tgtEl>
                                        <p:attrNameLst>
                                          <p:attrName>ppt_w</p:attrName>
                                        </p:attrNameLst>
                                      </p:cBhvr>
                                      <p:tavLst>
                                        <p:tav tm="0">
                                          <p:val>
                                            <p:strVal val="2/3*#ppt_w"/>
                                          </p:val>
                                        </p:tav>
                                        <p:tav tm="100000">
                                          <p:val>
                                            <p:strVal val="#ppt_w"/>
                                          </p:val>
                                        </p:tav>
                                      </p:tavLst>
                                    </p:anim>
                                    <p:anim calcmode="lin" valueType="num">
                                      <p:cBhvr>
                                        <p:cTn id="29" dur="500" fill="hold"/>
                                        <p:tgtEl>
                                          <p:spTgt spid="54"/>
                                        </p:tgtEl>
                                        <p:attrNameLst>
                                          <p:attrName>ppt_h</p:attrName>
                                        </p:attrNameLst>
                                      </p:cBhvr>
                                      <p:tavLst>
                                        <p:tav tm="0">
                                          <p:val>
                                            <p:strVal val="2/3*#ppt_h"/>
                                          </p:val>
                                        </p:tav>
                                        <p:tav tm="100000">
                                          <p:val>
                                            <p:strVal val="#ppt_h"/>
                                          </p:val>
                                        </p:tav>
                                      </p:tavLst>
                                    </p:anim>
                                  </p:childTnLst>
                                </p:cTn>
                              </p:par>
                              <p:par>
                                <p:cTn id="30" presetID="10" presetClass="entr" presetSubtype="0" fill="hold" grpId="2" nodeType="withEffect">
                                  <p:stCondLst>
                                    <p:cond delay="25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6" presetClass="emph" presetSubtype="0" autoRev="1" fill="hold" grpId="1" nodeType="withEffect">
                                  <p:stCondLst>
                                    <p:cond delay="250"/>
                                  </p:stCondLst>
                                  <p:childTnLst>
                                    <p:animScale>
                                      <p:cBhvr>
                                        <p:cTn id="34" dur="500" fill="hold"/>
                                        <p:tgtEl>
                                          <p:spTgt spid="54"/>
                                        </p:tgtEl>
                                      </p:cBhvr>
                                      <p:by x="110000" y="110000"/>
                                    </p:animScale>
                                  </p:childTnLst>
                                </p:cTn>
                              </p:par>
                              <p:par>
                                <p:cTn id="35" presetID="23" presetClass="entr" presetSubtype="272" fill="hold" grpId="0" nodeType="withEffect">
                                  <p:stCondLst>
                                    <p:cond delay="250"/>
                                  </p:stCondLst>
                                  <p:childTnLst>
                                    <p:set>
                                      <p:cBhvr>
                                        <p:cTn id="36" dur="1" fill="hold">
                                          <p:stCondLst>
                                            <p:cond delay="0"/>
                                          </p:stCondLst>
                                        </p:cTn>
                                        <p:tgtEl>
                                          <p:spTgt spid="53"/>
                                        </p:tgtEl>
                                        <p:attrNameLst>
                                          <p:attrName>style.visibility</p:attrName>
                                        </p:attrNameLst>
                                      </p:cBhvr>
                                      <p:to>
                                        <p:strVal val="visible"/>
                                      </p:to>
                                    </p:set>
                                    <p:anim calcmode="lin" valueType="num">
                                      <p:cBhvr>
                                        <p:cTn id="37" dur="500" fill="hold"/>
                                        <p:tgtEl>
                                          <p:spTgt spid="53"/>
                                        </p:tgtEl>
                                        <p:attrNameLst>
                                          <p:attrName>ppt_w</p:attrName>
                                        </p:attrNameLst>
                                      </p:cBhvr>
                                      <p:tavLst>
                                        <p:tav tm="0">
                                          <p:val>
                                            <p:strVal val="2/3*#ppt_w"/>
                                          </p:val>
                                        </p:tav>
                                        <p:tav tm="100000">
                                          <p:val>
                                            <p:strVal val="#ppt_w"/>
                                          </p:val>
                                        </p:tav>
                                      </p:tavLst>
                                    </p:anim>
                                    <p:anim calcmode="lin" valueType="num">
                                      <p:cBhvr>
                                        <p:cTn id="38" dur="500" fill="hold"/>
                                        <p:tgtEl>
                                          <p:spTgt spid="53"/>
                                        </p:tgtEl>
                                        <p:attrNameLst>
                                          <p:attrName>ppt_h</p:attrName>
                                        </p:attrNameLst>
                                      </p:cBhvr>
                                      <p:tavLst>
                                        <p:tav tm="0">
                                          <p:val>
                                            <p:strVal val="2/3*#ppt_h"/>
                                          </p:val>
                                        </p:tav>
                                        <p:tav tm="100000">
                                          <p:val>
                                            <p:strVal val="#ppt_h"/>
                                          </p:val>
                                        </p:tav>
                                      </p:tavLst>
                                    </p:anim>
                                  </p:childTnLst>
                                </p:cTn>
                              </p:par>
                              <p:par>
                                <p:cTn id="39" presetID="10" presetClass="entr" presetSubtype="0" fill="hold" grpId="2" nodeType="withEffect">
                                  <p:stCondLst>
                                    <p:cond delay="25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6" presetClass="emph" presetSubtype="0" autoRev="1" fill="hold" grpId="1" nodeType="withEffect">
                                  <p:stCondLst>
                                    <p:cond delay="250"/>
                                  </p:stCondLst>
                                  <p:childTnLst>
                                    <p:animScale>
                                      <p:cBhvr>
                                        <p:cTn id="43" dur="500" fill="hold"/>
                                        <p:tgtEl>
                                          <p:spTgt spid="53"/>
                                        </p:tgtEl>
                                      </p:cBhvr>
                                      <p:by x="110000" y="110000"/>
                                    </p:animScale>
                                  </p:childTnLst>
                                </p:cTn>
                              </p:par>
                            </p:childTnLst>
                          </p:cTn>
                        </p:par>
                        <p:par>
                          <p:cTn id="44" fill="hold">
                            <p:stCondLst>
                              <p:cond delay="1375"/>
                            </p:stCondLst>
                            <p:childTnLst>
                              <p:par>
                                <p:cTn id="45" presetID="10" presetClass="entr" presetSubtype="0" fill="hold" grpId="0" nodeType="afterEffect">
                                  <p:stCondLst>
                                    <p:cond delay="0"/>
                                  </p:stCondLst>
                                  <p:iterate type="lt">
                                    <p:tmPct val="10000"/>
                                  </p:iterate>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childTnLst>
                          </p:cTn>
                        </p:par>
                        <p:par>
                          <p:cTn id="48" fill="hold">
                            <p:stCondLst>
                              <p:cond delay="5175"/>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108"/>
                                        </p:tgtEl>
                                        <p:attrNameLst>
                                          <p:attrName>style.visibility</p:attrName>
                                        </p:attrNameLst>
                                      </p:cBhvr>
                                      <p:to>
                                        <p:strVal val="visible"/>
                                      </p:to>
                                    </p:set>
                                    <p:animEffect transition="in" filter="fade">
                                      <p:cBhvr>
                                        <p:cTn id="5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50" grpId="0" animBg="1"/>
      <p:bldP spid="50" grpId="1" animBg="1"/>
      <p:bldP spid="50" grpId="2" animBg="1"/>
      <p:bldP spid="6" grpId="0"/>
      <p:bldP spid="53" grpId="0" animBg="1"/>
      <p:bldP spid="53" grpId="1" animBg="1"/>
      <p:bldP spid="53" grpId="2" animBg="1"/>
      <p:bldP spid="54" grpId="0" animBg="1"/>
      <p:bldP spid="54" grpId="1" animBg="1"/>
      <p:bldP spid="54" grpId="2" animBg="1"/>
      <p:bldP spid="107" grpId="0"/>
      <p:bldP spid="10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Self Manage and Self Repair</a:t>
            </a:r>
            <a:endParaRPr kumimoji="1" lang="zh-CN" altLang="en-US" dirty="0"/>
          </a:p>
        </p:txBody>
      </p:sp>
      <p:sp>
        <p:nvSpPr>
          <p:cNvPr id="8" name="内容占位符 7"/>
          <p:cNvSpPr>
            <a:spLocks noGrp="1"/>
          </p:cNvSpPr>
          <p:nvPr>
            <p:ph idx="1"/>
          </p:nvPr>
        </p:nvSpPr>
        <p:spPr/>
        <p:txBody>
          <a:bodyPr/>
          <a:lstStyle/>
          <a:p>
            <a:r>
              <a:rPr kumimoji="1" lang="en-US" altLang="zh-CN" dirty="0" smtClean="0"/>
              <a:t>CRUSH map</a:t>
            </a:r>
          </a:p>
          <a:p>
            <a:pPr lvl="1"/>
            <a:r>
              <a:rPr kumimoji="1" lang="en-US" altLang="zh-CN" dirty="0">
                <a:solidFill>
                  <a:srgbClr val="008000"/>
                </a:solidFill>
              </a:rPr>
              <a:t>C</a:t>
            </a:r>
            <a:r>
              <a:rPr kumimoji="1" lang="en-US" altLang="zh-CN" dirty="0"/>
              <a:t>ontrolled </a:t>
            </a:r>
            <a:r>
              <a:rPr kumimoji="1" lang="en-US" altLang="zh-CN" dirty="0">
                <a:solidFill>
                  <a:srgbClr val="008000"/>
                </a:solidFill>
              </a:rPr>
              <a:t>R</a:t>
            </a:r>
            <a:r>
              <a:rPr kumimoji="1" lang="en-US" altLang="zh-CN" dirty="0"/>
              <a:t>eplication </a:t>
            </a:r>
            <a:r>
              <a:rPr kumimoji="1" lang="en-US" altLang="zh-CN" dirty="0" smtClean="0">
                <a:solidFill>
                  <a:srgbClr val="008000"/>
                </a:solidFill>
              </a:rPr>
              <a:t>U</a:t>
            </a:r>
            <a:r>
              <a:rPr kumimoji="1" lang="en-US" altLang="zh-CN" dirty="0" smtClean="0"/>
              <a:t>nder </a:t>
            </a:r>
            <a:r>
              <a:rPr kumimoji="1" lang="en-US" altLang="zh-CN" dirty="0" smtClean="0">
                <a:solidFill>
                  <a:srgbClr val="008000"/>
                </a:solidFill>
              </a:rPr>
              <a:t>S</a:t>
            </a:r>
            <a:r>
              <a:rPr kumimoji="1" lang="en-US" altLang="zh-CN" dirty="0" smtClean="0"/>
              <a:t>calable </a:t>
            </a:r>
            <a:r>
              <a:rPr kumimoji="1" lang="en-US" altLang="zh-CN" dirty="0">
                <a:solidFill>
                  <a:srgbClr val="008000"/>
                </a:solidFill>
              </a:rPr>
              <a:t>H</a:t>
            </a:r>
            <a:r>
              <a:rPr kumimoji="1" lang="en-US" altLang="zh-CN" dirty="0"/>
              <a:t>ashing</a:t>
            </a:r>
          </a:p>
          <a:p>
            <a:pPr lvl="1"/>
            <a:r>
              <a:rPr kumimoji="1" lang="en-US" altLang="zh-CN" dirty="0" smtClean="0"/>
              <a:t>Controlled</a:t>
            </a:r>
            <a:r>
              <a:rPr kumimoji="1" lang="en-US" altLang="zh-CN" dirty="0"/>
              <a:t>, Scalable, Decentralized Placement of Replicated </a:t>
            </a:r>
            <a:r>
              <a:rPr kumimoji="1" lang="en-US" altLang="zh-CN" dirty="0" smtClean="0"/>
              <a:t>Data</a:t>
            </a:r>
          </a:p>
          <a:p>
            <a:pPr lvl="1"/>
            <a:endParaRPr kumimoji="1" lang="zh-CN" altLang="en-US" dirty="0"/>
          </a:p>
        </p:txBody>
      </p:sp>
      <p:graphicFrame>
        <p:nvGraphicFramePr>
          <p:cNvPr id="10" name="图表 9"/>
          <p:cNvGraphicFramePr/>
          <p:nvPr>
            <p:extLst>
              <p:ext uri="{D42A27DB-BD31-4B8C-83A1-F6EECF244321}">
                <p14:modId xmlns:p14="http://schemas.microsoft.com/office/powerpoint/2010/main" val="2643465494"/>
              </p:ext>
            </p:extLst>
          </p:nvPr>
        </p:nvGraphicFramePr>
        <p:xfrm>
          <a:off x="601133" y="2921001"/>
          <a:ext cx="7874000" cy="139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16898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TW" dirty="0" smtClean="0"/>
              <a:t>What is </a:t>
            </a:r>
            <a:r>
              <a:rPr kumimoji="1" lang="en-US" altLang="zh-TW" dirty="0" err="1" smtClean="0"/>
              <a:t>ceph</a:t>
            </a:r>
            <a:r>
              <a:rPr kumimoji="1" lang="en-US" altLang="zh-CN" dirty="0" smtClean="0"/>
              <a:t>?</a:t>
            </a:r>
            <a:endParaRPr kumimoji="1" lang="zh-CN" altLang="en-US" dirty="0"/>
          </a:p>
        </p:txBody>
      </p:sp>
      <p:sp>
        <p:nvSpPr>
          <p:cNvPr id="3" name="文本占位符 2"/>
          <p:cNvSpPr>
            <a:spLocks noGrp="1"/>
          </p:cNvSpPr>
          <p:nvPr>
            <p:ph type="body" idx="1"/>
          </p:nvPr>
        </p:nvSpPr>
        <p:spPr/>
        <p:txBody>
          <a:bodyPr/>
          <a:lstStyle/>
          <a:p>
            <a:r>
              <a:rPr kumimoji="1" lang="en-US" altLang="zh-CN" dirty="0" smtClean="0"/>
              <a:t>Different components 		</a:t>
            </a:r>
            <a:endParaRPr kumimoji="1" lang="zh-CN" altLang="en-US" dirty="0"/>
          </a:p>
        </p:txBody>
      </p:sp>
    </p:spTree>
    <p:extLst>
      <p:ext uri="{BB962C8B-B14F-4D97-AF65-F5344CB8AC3E}">
        <p14:creationId xmlns:p14="http://schemas.microsoft.com/office/powerpoint/2010/main" val="17460168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Basic </a:t>
            </a:r>
            <a:r>
              <a:rPr kumimoji="1" lang="en-US" altLang="zh-CN" dirty="0" err="1" smtClean="0"/>
              <a:t>Ceph</a:t>
            </a:r>
            <a:r>
              <a:rPr kumimoji="1" lang="en-US" altLang="zh-CN" dirty="0" smtClean="0"/>
              <a:t> Cluster </a:t>
            </a:r>
            <a:endParaRPr kumimoji="1" lang="zh-CN" altLang="en-US" dirty="0"/>
          </a:p>
        </p:txBody>
      </p:sp>
      <p:sp>
        <p:nvSpPr>
          <p:cNvPr id="35" name="内容占位符 34"/>
          <p:cNvSpPr>
            <a:spLocks noGrp="1"/>
          </p:cNvSpPr>
          <p:nvPr>
            <p:ph sz="half" idx="1"/>
          </p:nvPr>
        </p:nvSpPr>
        <p:spPr/>
        <p:txBody>
          <a:bodyPr>
            <a:normAutofit fontScale="85000" lnSpcReduction="20000"/>
          </a:bodyPr>
          <a:lstStyle/>
          <a:p>
            <a:r>
              <a:rPr kumimoji="1" lang="en-US" altLang="zh-CN" dirty="0" smtClean="0"/>
              <a:t>Interface</a:t>
            </a:r>
          </a:p>
          <a:p>
            <a:pPr lvl="1"/>
            <a:r>
              <a:rPr kumimoji="1" lang="en-US" altLang="zh-CN" dirty="0" smtClean="0"/>
              <a:t>Object Store</a:t>
            </a:r>
          </a:p>
          <a:p>
            <a:pPr lvl="1"/>
            <a:r>
              <a:rPr kumimoji="1" lang="en-US" altLang="zh-CN" dirty="0" smtClean="0"/>
              <a:t>Block</a:t>
            </a:r>
          </a:p>
          <a:p>
            <a:pPr lvl="1"/>
            <a:r>
              <a:rPr kumimoji="1" lang="en-US" altLang="zh-CN" dirty="0" smtClean="0"/>
              <a:t>File </a:t>
            </a:r>
          </a:p>
          <a:p>
            <a:r>
              <a:rPr kumimoji="1" lang="en-US" altLang="zh-CN" dirty="0" smtClean="0"/>
              <a:t>MON</a:t>
            </a:r>
          </a:p>
          <a:p>
            <a:pPr lvl="1"/>
            <a:r>
              <a:rPr kumimoji="1" lang="en-US" altLang="zh-CN" dirty="0" smtClean="0"/>
              <a:t>Cluster map</a:t>
            </a:r>
          </a:p>
          <a:p>
            <a:r>
              <a:rPr kumimoji="1" lang="en-US" altLang="zh-CN" dirty="0" smtClean="0"/>
              <a:t>OSD</a:t>
            </a:r>
          </a:p>
          <a:p>
            <a:pPr lvl="1"/>
            <a:r>
              <a:rPr kumimoji="1" lang="en-US" altLang="zh-CN" dirty="0" smtClean="0"/>
              <a:t>Data storage</a:t>
            </a:r>
          </a:p>
          <a:p>
            <a:r>
              <a:rPr kumimoji="1" lang="en-US" altLang="zh-CN" dirty="0" smtClean="0"/>
              <a:t>MDS</a:t>
            </a:r>
          </a:p>
          <a:p>
            <a:pPr lvl="1"/>
            <a:r>
              <a:rPr kumimoji="1" lang="en-US" altLang="zh-CN" dirty="0" err="1"/>
              <a:t>c</a:t>
            </a:r>
            <a:r>
              <a:rPr kumimoji="1" lang="en-US" altLang="zh-CN" dirty="0" err="1" smtClean="0"/>
              <a:t>ephfs</a:t>
            </a:r>
            <a:r>
              <a:rPr kumimoji="1" lang="en-US" altLang="zh-CN" dirty="0" smtClean="0"/>
              <a:t>  </a:t>
            </a:r>
            <a:endParaRPr kumimoji="1" lang="zh-CN" altLang="en-US" dirty="0"/>
          </a:p>
        </p:txBody>
      </p:sp>
      <p:grpSp>
        <p:nvGrpSpPr>
          <p:cNvPr id="56" name="组 55"/>
          <p:cNvGrpSpPr/>
          <p:nvPr/>
        </p:nvGrpSpPr>
        <p:grpSpPr>
          <a:xfrm>
            <a:off x="5545668" y="1804951"/>
            <a:ext cx="3598332" cy="2640049"/>
            <a:chOff x="5266265" y="1707658"/>
            <a:chExt cx="3598332" cy="2640049"/>
          </a:xfrm>
        </p:grpSpPr>
        <p:sp>
          <p:nvSpPr>
            <p:cNvPr id="23" name="圆角矩形 22"/>
            <p:cNvSpPr/>
            <p:nvPr/>
          </p:nvSpPr>
          <p:spPr>
            <a:xfrm>
              <a:off x="6273796" y="2094532"/>
              <a:ext cx="2590801" cy="18457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45" name="圆角矩形 44"/>
            <p:cNvSpPr/>
            <p:nvPr/>
          </p:nvSpPr>
          <p:spPr>
            <a:xfrm>
              <a:off x="5266265" y="3018440"/>
              <a:ext cx="1862666" cy="13292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kumimoji="1" lang="en-US" altLang="zh-CN" sz="1600" dirty="0" smtClean="0"/>
                <a:t>LIBRADOS</a:t>
              </a:r>
              <a:endParaRPr kumimoji="1" lang="zh-CN" altLang="en-US" sz="1600" dirty="0"/>
            </a:p>
          </p:txBody>
        </p:sp>
        <p:sp>
          <p:nvSpPr>
            <p:cNvPr id="24" name="圆角矩形 23"/>
            <p:cNvSpPr/>
            <p:nvPr/>
          </p:nvSpPr>
          <p:spPr>
            <a:xfrm>
              <a:off x="6443129" y="1707658"/>
              <a:ext cx="1524000" cy="24729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5" name="圆角矩形 24"/>
            <p:cNvSpPr/>
            <p:nvPr/>
          </p:nvSpPr>
          <p:spPr>
            <a:xfrm>
              <a:off x="6570130" y="2272329"/>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26" name="圆角矩形 25"/>
            <p:cNvSpPr/>
            <p:nvPr/>
          </p:nvSpPr>
          <p:spPr>
            <a:xfrm>
              <a:off x="7306732" y="2272329"/>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27" name="圆角矩形 26"/>
            <p:cNvSpPr/>
            <p:nvPr/>
          </p:nvSpPr>
          <p:spPr>
            <a:xfrm>
              <a:off x="6570130" y="2822662"/>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28" name="圆角矩形 27"/>
            <p:cNvSpPr/>
            <p:nvPr/>
          </p:nvSpPr>
          <p:spPr>
            <a:xfrm>
              <a:off x="6570130" y="3381463"/>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29" name="圆角矩形 28"/>
            <p:cNvSpPr/>
            <p:nvPr/>
          </p:nvSpPr>
          <p:spPr>
            <a:xfrm>
              <a:off x="7306732" y="2814192"/>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30" name="圆角矩形 29"/>
            <p:cNvSpPr/>
            <p:nvPr/>
          </p:nvSpPr>
          <p:spPr>
            <a:xfrm>
              <a:off x="7306732" y="3381463"/>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31" name="圆角矩形 30"/>
            <p:cNvSpPr/>
            <p:nvPr/>
          </p:nvSpPr>
          <p:spPr>
            <a:xfrm>
              <a:off x="8077198" y="2272329"/>
              <a:ext cx="567264"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000" dirty="0" smtClean="0"/>
                <a:t>MDS</a:t>
              </a:r>
              <a:endParaRPr kumimoji="1" lang="zh-CN" altLang="en-US" sz="1000" dirty="0"/>
            </a:p>
          </p:txBody>
        </p:sp>
        <p:sp>
          <p:nvSpPr>
            <p:cNvPr id="32" name="圆角矩形 31"/>
            <p:cNvSpPr/>
            <p:nvPr/>
          </p:nvSpPr>
          <p:spPr>
            <a:xfrm>
              <a:off x="8077198" y="2814192"/>
              <a:ext cx="567264"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000" dirty="0" smtClean="0"/>
                <a:t>MDS</a:t>
              </a:r>
              <a:endParaRPr kumimoji="1" lang="zh-CN" altLang="en-US" sz="1000" dirty="0"/>
            </a:p>
          </p:txBody>
        </p:sp>
        <p:sp>
          <p:nvSpPr>
            <p:cNvPr id="33" name="圆角矩形 32"/>
            <p:cNvSpPr/>
            <p:nvPr/>
          </p:nvSpPr>
          <p:spPr>
            <a:xfrm>
              <a:off x="8077198" y="3381463"/>
              <a:ext cx="567264"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000" dirty="0" smtClean="0"/>
                <a:t>MDS</a:t>
              </a:r>
              <a:endParaRPr kumimoji="1" lang="zh-CN" altLang="en-US" sz="1000" dirty="0"/>
            </a:p>
          </p:txBody>
        </p:sp>
        <p:sp>
          <p:nvSpPr>
            <p:cNvPr id="34" name="文本框 33"/>
            <p:cNvSpPr txBox="1"/>
            <p:nvPr/>
          </p:nvSpPr>
          <p:spPr>
            <a:xfrm>
              <a:off x="6739463" y="1793300"/>
              <a:ext cx="914400" cy="364067"/>
            </a:xfrm>
            <a:prstGeom prst="rect">
              <a:avLst/>
            </a:prstGeom>
          </p:spPr>
          <p:txBody>
            <a:bodyPr vert="horz" wrap="none" lIns="91410" tIns="45703" rIns="91410" bIns="45703" rtlCol="0">
              <a:noAutofit/>
            </a:bodyPr>
            <a:lstStyle/>
            <a:p>
              <a:pPr algn="ctr"/>
              <a:r>
                <a:rPr kumimoji="1" lang="en-US" altLang="zh-CN" dirty="0" smtClean="0"/>
                <a:t>RADOS</a:t>
              </a:r>
            </a:p>
          </p:txBody>
        </p:sp>
      </p:grpSp>
      <p:grpSp>
        <p:nvGrpSpPr>
          <p:cNvPr id="43" name="组 42"/>
          <p:cNvGrpSpPr/>
          <p:nvPr/>
        </p:nvGrpSpPr>
        <p:grpSpPr>
          <a:xfrm>
            <a:off x="3769462" y="556838"/>
            <a:ext cx="1435723" cy="2472924"/>
            <a:chOff x="2044076" y="1622017"/>
            <a:chExt cx="1435723" cy="2472924"/>
          </a:xfrm>
        </p:grpSpPr>
        <p:grpSp>
          <p:nvGrpSpPr>
            <p:cNvPr id="41" name="组 40"/>
            <p:cNvGrpSpPr/>
            <p:nvPr/>
          </p:nvGrpSpPr>
          <p:grpSpPr>
            <a:xfrm>
              <a:off x="2044076" y="1622017"/>
              <a:ext cx="1435723" cy="2472924"/>
              <a:chOff x="2831476" y="1622017"/>
              <a:chExt cx="1435723" cy="2472924"/>
            </a:xfrm>
          </p:grpSpPr>
          <p:sp>
            <p:nvSpPr>
              <p:cNvPr id="37" name="圆角矩形 36"/>
              <p:cNvSpPr/>
              <p:nvPr/>
            </p:nvSpPr>
            <p:spPr>
              <a:xfrm>
                <a:off x="2831476" y="1622017"/>
                <a:ext cx="1435723" cy="24729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8" name="圆角矩形 37"/>
              <p:cNvSpPr/>
              <p:nvPr/>
            </p:nvSpPr>
            <p:spPr>
              <a:xfrm>
                <a:off x="2997197" y="2782616"/>
                <a:ext cx="1083735" cy="48454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Object Store</a:t>
                </a:r>
                <a:endParaRPr kumimoji="1" lang="zh-CN" altLang="en-US" sz="1200" dirty="0"/>
              </a:p>
            </p:txBody>
          </p:sp>
          <p:sp>
            <p:nvSpPr>
              <p:cNvPr id="39" name="圆角矩形 38"/>
              <p:cNvSpPr/>
              <p:nvPr/>
            </p:nvSpPr>
            <p:spPr>
              <a:xfrm>
                <a:off x="2997197" y="3470709"/>
                <a:ext cx="1100668" cy="48454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Block Store</a:t>
                </a:r>
                <a:endParaRPr kumimoji="1" lang="zh-CN" altLang="en-US" sz="1200" dirty="0"/>
              </a:p>
            </p:txBody>
          </p:sp>
          <p:sp>
            <p:nvSpPr>
              <p:cNvPr id="40" name="圆角矩形 39"/>
              <p:cNvSpPr/>
              <p:nvPr/>
            </p:nvSpPr>
            <p:spPr>
              <a:xfrm>
                <a:off x="2997197" y="2098512"/>
                <a:ext cx="1100668" cy="48454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File Store</a:t>
                </a:r>
                <a:endParaRPr kumimoji="1" lang="zh-CN" altLang="en-US" sz="1200" dirty="0"/>
              </a:p>
            </p:txBody>
          </p:sp>
        </p:grpSp>
        <p:sp>
          <p:nvSpPr>
            <p:cNvPr id="42" name="文本框 41"/>
            <p:cNvSpPr txBox="1"/>
            <p:nvPr/>
          </p:nvSpPr>
          <p:spPr>
            <a:xfrm>
              <a:off x="2302931" y="1707658"/>
              <a:ext cx="914400" cy="364067"/>
            </a:xfrm>
            <a:prstGeom prst="rect">
              <a:avLst/>
            </a:prstGeom>
          </p:spPr>
          <p:txBody>
            <a:bodyPr vert="horz" wrap="none" lIns="91410" tIns="45703" rIns="91410" bIns="45703" rtlCol="0">
              <a:noAutofit/>
            </a:bodyPr>
            <a:lstStyle/>
            <a:p>
              <a:pPr algn="ctr"/>
              <a:r>
                <a:rPr kumimoji="1" lang="en-US" altLang="zh-CN" dirty="0" smtClean="0"/>
                <a:t>Interface</a:t>
              </a:r>
            </a:p>
          </p:txBody>
        </p:sp>
      </p:grpSp>
      <p:sp>
        <p:nvSpPr>
          <p:cNvPr id="44" name="五边形 43"/>
          <p:cNvSpPr/>
          <p:nvPr/>
        </p:nvSpPr>
        <p:spPr>
          <a:xfrm>
            <a:off x="5137450" y="1063229"/>
            <a:ext cx="2668812" cy="3328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dirty="0" smtClean="0"/>
              <a:t>CEPHFS</a:t>
            </a:r>
            <a:endParaRPr kumimoji="1" lang="zh-CN" altLang="en-US" dirty="0"/>
          </a:p>
        </p:txBody>
      </p:sp>
      <p:cxnSp>
        <p:nvCxnSpPr>
          <p:cNvPr id="47" name="曲线连接符 46"/>
          <p:cNvCxnSpPr>
            <a:stCxn id="44" idx="3"/>
            <a:endCxn id="31" idx="0"/>
          </p:cNvCxnSpPr>
          <p:nvPr/>
        </p:nvCxnSpPr>
        <p:spPr>
          <a:xfrm>
            <a:off x="7806262" y="1229654"/>
            <a:ext cx="833971" cy="1139968"/>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49" name="曲线连接符 48"/>
          <p:cNvCxnSpPr>
            <a:stCxn id="44" idx="3"/>
            <a:endCxn id="24" idx="0"/>
          </p:cNvCxnSpPr>
          <p:nvPr/>
        </p:nvCxnSpPr>
        <p:spPr>
          <a:xfrm flipH="1">
            <a:off x="7484532" y="1229654"/>
            <a:ext cx="321730" cy="575297"/>
          </a:xfrm>
          <a:prstGeom prst="curvedConnector4">
            <a:avLst>
              <a:gd name="adj1" fmla="val -71053"/>
              <a:gd name="adj2" fmla="val 64464"/>
            </a:avLst>
          </a:prstGeom>
          <a:ln>
            <a:tailEnd type="arrow"/>
          </a:ln>
        </p:spPr>
        <p:style>
          <a:lnRef idx="2">
            <a:schemeClr val="dk1"/>
          </a:lnRef>
          <a:fillRef idx="0">
            <a:schemeClr val="dk1"/>
          </a:fillRef>
          <a:effectRef idx="1">
            <a:schemeClr val="dk1"/>
          </a:effectRef>
          <a:fontRef idx="minor">
            <a:schemeClr val="tx1"/>
          </a:fontRef>
        </p:style>
      </p:cxnSp>
      <p:sp>
        <p:nvSpPr>
          <p:cNvPr id="61" name="五边形 60"/>
          <p:cNvSpPr/>
          <p:nvPr/>
        </p:nvSpPr>
        <p:spPr>
          <a:xfrm>
            <a:off x="5137451" y="2434705"/>
            <a:ext cx="1161750" cy="3328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dirty="0" smtClean="0"/>
              <a:t>RDB</a:t>
            </a:r>
            <a:endParaRPr kumimoji="1" lang="zh-CN" altLang="en-US" dirty="0"/>
          </a:p>
        </p:txBody>
      </p:sp>
      <p:sp>
        <p:nvSpPr>
          <p:cNvPr id="62" name="五边形 61"/>
          <p:cNvSpPr/>
          <p:nvPr/>
        </p:nvSpPr>
        <p:spPr>
          <a:xfrm>
            <a:off x="5137451" y="1724168"/>
            <a:ext cx="1314149" cy="3328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dirty="0" smtClean="0"/>
              <a:t>RADOSGW</a:t>
            </a:r>
            <a:endParaRPr kumimoji="1" lang="zh-CN" altLang="en-US" dirty="0"/>
          </a:p>
        </p:txBody>
      </p:sp>
      <p:cxnSp>
        <p:nvCxnSpPr>
          <p:cNvPr id="63" name="曲线连接符 62"/>
          <p:cNvCxnSpPr>
            <a:stCxn id="62" idx="3"/>
            <a:endCxn id="45" idx="0"/>
          </p:cNvCxnSpPr>
          <p:nvPr/>
        </p:nvCxnSpPr>
        <p:spPr>
          <a:xfrm>
            <a:off x="6451600" y="1890593"/>
            <a:ext cx="25401" cy="1225140"/>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66" name="曲线连接符 65"/>
          <p:cNvCxnSpPr>
            <a:stCxn id="61" idx="3"/>
            <a:endCxn id="45" idx="0"/>
          </p:cNvCxnSpPr>
          <p:nvPr/>
        </p:nvCxnSpPr>
        <p:spPr>
          <a:xfrm>
            <a:off x="6299201" y="2601130"/>
            <a:ext cx="177800" cy="514603"/>
          </a:xfrm>
          <a:prstGeom prst="curvedConnector2">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39658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Ceph</a:t>
            </a:r>
            <a:r>
              <a:rPr kumimoji="1" lang="en-US" altLang="zh-CN" dirty="0" smtClean="0"/>
              <a:t> Monitor </a:t>
            </a:r>
            <a:endParaRPr kumimoji="1" lang="zh-CN" altLang="en-US" dirty="0"/>
          </a:p>
        </p:txBody>
      </p:sp>
      <p:sp>
        <p:nvSpPr>
          <p:cNvPr id="35" name="内容占位符 34"/>
          <p:cNvSpPr>
            <a:spLocks noGrp="1"/>
          </p:cNvSpPr>
          <p:nvPr>
            <p:ph sz="half" idx="1"/>
          </p:nvPr>
        </p:nvSpPr>
        <p:spPr/>
        <p:txBody>
          <a:bodyPr>
            <a:normAutofit/>
          </a:bodyPr>
          <a:lstStyle/>
          <a:p>
            <a:r>
              <a:rPr kumimoji="1" lang="en-US" altLang="zh-CN" dirty="0" err="1" smtClean="0"/>
              <a:t>Paxos</a:t>
            </a:r>
            <a:r>
              <a:rPr kumimoji="1" lang="en-US" altLang="zh-CN" dirty="0"/>
              <a:t> </a:t>
            </a:r>
            <a:r>
              <a:rPr kumimoji="1" lang="en-US" altLang="zh-CN" dirty="0" smtClean="0"/>
              <a:t>Role</a:t>
            </a:r>
          </a:p>
          <a:p>
            <a:pPr lvl="1"/>
            <a:r>
              <a:rPr kumimoji="1" lang="en-US" altLang="zh-CN" dirty="0" smtClean="0"/>
              <a:t>Proposers</a:t>
            </a:r>
          </a:p>
          <a:p>
            <a:pPr lvl="1"/>
            <a:r>
              <a:rPr kumimoji="1" lang="en-US" altLang="zh-CN" dirty="0" smtClean="0"/>
              <a:t>Acceptors</a:t>
            </a:r>
          </a:p>
          <a:p>
            <a:pPr lvl="1"/>
            <a:r>
              <a:rPr kumimoji="1" lang="en-US" altLang="zh-CN" dirty="0" smtClean="0"/>
              <a:t>Learners</a:t>
            </a:r>
          </a:p>
          <a:p>
            <a:pPr lvl="1"/>
            <a:r>
              <a:rPr kumimoji="1" lang="en-US" altLang="zh-CN" dirty="0" smtClean="0"/>
              <a:t>Leader</a:t>
            </a:r>
            <a:endParaRPr kumimoji="1" lang="en-US" altLang="zh-CN" dirty="0"/>
          </a:p>
          <a:p>
            <a:endParaRPr kumimoji="1" lang="zh-CN" altLang="en-US" dirty="0"/>
          </a:p>
        </p:txBody>
      </p:sp>
      <p:sp>
        <p:nvSpPr>
          <p:cNvPr id="78" name="圆角矩形 77"/>
          <p:cNvSpPr/>
          <p:nvPr/>
        </p:nvSpPr>
        <p:spPr>
          <a:xfrm>
            <a:off x="8085667" y="424777"/>
            <a:ext cx="829733" cy="77537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80" name="文本框 79"/>
          <p:cNvSpPr txBox="1"/>
          <p:nvPr/>
        </p:nvSpPr>
        <p:spPr>
          <a:xfrm>
            <a:off x="8163797" y="613620"/>
            <a:ext cx="678167" cy="427319"/>
          </a:xfrm>
          <a:prstGeom prst="rect">
            <a:avLst/>
          </a:prstGeom>
        </p:spPr>
        <p:txBody>
          <a:bodyPr vert="horz" wrap="none" lIns="91410" tIns="45703" rIns="91410" bIns="45703" rtlCol="0">
            <a:noAutofit/>
          </a:bodyPr>
          <a:lstStyle/>
          <a:p>
            <a:pPr algn="ctr"/>
            <a:r>
              <a:rPr kumimoji="1" lang="en-US" altLang="zh-CN" dirty="0" smtClean="0"/>
              <a:t>Mon</a:t>
            </a:r>
            <a:endParaRPr kumimoji="1" lang="zh-CN" altLang="en-US" dirty="0"/>
          </a:p>
        </p:txBody>
      </p:sp>
      <p:cxnSp>
        <p:nvCxnSpPr>
          <p:cNvPr id="48" name="直线连接符 47"/>
          <p:cNvCxnSpPr/>
          <p:nvPr/>
        </p:nvCxnSpPr>
        <p:spPr>
          <a:xfrm flipH="1">
            <a:off x="4173727" y="520070"/>
            <a:ext cx="3911940" cy="499490"/>
          </a:xfrm>
          <a:prstGeom prst="line">
            <a:avLst/>
          </a:prstGeom>
          <a:ln>
            <a:prstDash val="dashDot"/>
          </a:ln>
        </p:spPr>
        <p:style>
          <a:lnRef idx="2">
            <a:schemeClr val="dk1"/>
          </a:lnRef>
          <a:fillRef idx="0">
            <a:schemeClr val="dk1"/>
          </a:fillRef>
          <a:effectRef idx="1">
            <a:schemeClr val="dk1"/>
          </a:effectRef>
          <a:fontRef idx="minor">
            <a:schemeClr val="tx1"/>
          </a:fontRef>
        </p:style>
      </p:cxnSp>
      <p:cxnSp>
        <p:nvCxnSpPr>
          <p:cNvPr id="50" name="直线连接符 49"/>
          <p:cNvCxnSpPr/>
          <p:nvPr/>
        </p:nvCxnSpPr>
        <p:spPr>
          <a:xfrm flipH="1">
            <a:off x="7500459" y="1200151"/>
            <a:ext cx="663339" cy="3541182"/>
          </a:xfrm>
          <a:prstGeom prst="line">
            <a:avLst/>
          </a:prstGeom>
          <a:ln>
            <a:prstDash val="dashDot"/>
          </a:ln>
        </p:spPr>
        <p:style>
          <a:lnRef idx="2">
            <a:schemeClr val="dk1"/>
          </a:lnRef>
          <a:fillRef idx="0">
            <a:schemeClr val="dk1"/>
          </a:fillRef>
          <a:effectRef idx="1">
            <a:schemeClr val="dk1"/>
          </a:effectRef>
          <a:fontRef idx="minor">
            <a:schemeClr val="tx1"/>
          </a:fontRef>
        </p:style>
      </p:cxnSp>
      <p:grpSp>
        <p:nvGrpSpPr>
          <p:cNvPr id="13" name="组 12"/>
          <p:cNvGrpSpPr/>
          <p:nvPr/>
        </p:nvGrpSpPr>
        <p:grpSpPr>
          <a:xfrm>
            <a:off x="4003726" y="1019560"/>
            <a:ext cx="3496733" cy="1545380"/>
            <a:chOff x="4003726" y="1019560"/>
            <a:chExt cx="3496733" cy="1545380"/>
          </a:xfrm>
        </p:grpSpPr>
        <p:sp>
          <p:nvSpPr>
            <p:cNvPr id="74" name="圆角矩形 73"/>
            <p:cNvSpPr/>
            <p:nvPr/>
          </p:nvSpPr>
          <p:spPr>
            <a:xfrm>
              <a:off x="4003726" y="1019560"/>
              <a:ext cx="3496733" cy="1545380"/>
            </a:xfrm>
            <a:prstGeom prst="roundRect">
              <a:avLst>
                <a:gd name="adj" fmla="val 1452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75" name="圆角矩形 74"/>
            <p:cNvSpPr/>
            <p:nvPr/>
          </p:nvSpPr>
          <p:spPr>
            <a:xfrm>
              <a:off x="4963555" y="1862206"/>
              <a:ext cx="706662" cy="53164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OSD</a:t>
              </a:r>
            </a:p>
            <a:p>
              <a:pPr algn="ctr"/>
              <a:r>
                <a:rPr kumimoji="1" lang="en-US" altLang="zh-CN" sz="1400" dirty="0" smtClean="0"/>
                <a:t>MAP</a:t>
              </a:r>
              <a:endParaRPr kumimoji="1" lang="zh-CN" altLang="en-US" sz="1200" dirty="0"/>
            </a:p>
          </p:txBody>
        </p:sp>
        <p:sp>
          <p:nvSpPr>
            <p:cNvPr id="76" name="圆角矩形 75"/>
            <p:cNvSpPr/>
            <p:nvPr/>
          </p:nvSpPr>
          <p:spPr>
            <a:xfrm>
              <a:off x="4173727" y="1862206"/>
              <a:ext cx="706662" cy="53164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MON</a:t>
              </a:r>
            </a:p>
            <a:p>
              <a:pPr algn="ctr"/>
              <a:r>
                <a:rPr kumimoji="1" lang="en-US" altLang="zh-CN" sz="1400" dirty="0" smtClean="0"/>
                <a:t>MAP</a:t>
              </a:r>
              <a:endParaRPr kumimoji="1" lang="zh-CN" altLang="en-US" sz="1200" dirty="0"/>
            </a:p>
          </p:txBody>
        </p:sp>
        <p:sp>
          <p:nvSpPr>
            <p:cNvPr id="77" name="圆角矩形 76"/>
            <p:cNvSpPr/>
            <p:nvPr/>
          </p:nvSpPr>
          <p:spPr>
            <a:xfrm>
              <a:off x="5753383" y="1867418"/>
              <a:ext cx="706662" cy="52643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PG</a:t>
              </a:r>
            </a:p>
            <a:p>
              <a:pPr algn="ctr"/>
              <a:r>
                <a:rPr kumimoji="1" lang="en-US" altLang="zh-CN" sz="1400" dirty="0" smtClean="0"/>
                <a:t>MAP</a:t>
              </a:r>
              <a:endParaRPr kumimoji="1" lang="zh-CN" altLang="en-US" sz="1200" dirty="0"/>
            </a:p>
          </p:txBody>
        </p:sp>
        <p:sp>
          <p:nvSpPr>
            <p:cNvPr id="81" name="圆角矩形 80"/>
            <p:cNvSpPr/>
            <p:nvPr/>
          </p:nvSpPr>
          <p:spPr>
            <a:xfrm>
              <a:off x="6543211" y="1867418"/>
              <a:ext cx="838716" cy="52643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CRUSH</a:t>
              </a:r>
            </a:p>
            <a:p>
              <a:pPr algn="ctr"/>
              <a:r>
                <a:rPr kumimoji="1" lang="en-US" altLang="zh-CN" sz="1400" dirty="0" smtClean="0"/>
                <a:t>MAP</a:t>
              </a:r>
              <a:endParaRPr kumimoji="1" lang="zh-CN" altLang="en-US" sz="1200" dirty="0"/>
            </a:p>
          </p:txBody>
        </p:sp>
        <p:sp>
          <p:nvSpPr>
            <p:cNvPr id="82" name="文本框 81"/>
            <p:cNvSpPr txBox="1"/>
            <p:nvPr/>
          </p:nvSpPr>
          <p:spPr>
            <a:xfrm>
              <a:off x="4647251" y="1261108"/>
              <a:ext cx="2246131" cy="427319"/>
            </a:xfrm>
            <a:prstGeom prst="rect">
              <a:avLst/>
            </a:prstGeom>
          </p:spPr>
          <p:txBody>
            <a:bodyPr vert="horz" wrap="none" lIns="91410" tIns="45703" rIns="91410" bIns="45703" rtlCol="0">
              <a:noAutofit/>
            </a:bodyPr>
            <a:lstStyle/>
            <a:p>
              <a:pPr algn="ctr"/>
              <a:r>
                <a:rPr kumimoji="1" lang="en-US" altLang="zh-CN" dirty="0" err="1" smtClean="0"/>
                <a:t>Paxos</a:t>
              </a:r>
              <a:r>
                <a:rPr kumimoji="1" lang="en-US" altLang="zh-CN" dirty="0" smtClean="0"/>
                <a:t> Service</a:t>
              </a:r>
              <a:endParaRPr kumimoji="1" lang="zh-CN" altLang="en-US" dirty="0"/>
            </a:p>
          </p:txBody>
        </p:sp>
      </p:grpSp>
      <p:sp>
        <p:nvSpPr>
          <p:cNvPr id="12" name="文本框 11"/>
          <p:cNvSpPr txBox="1"/>
          <p:nvPr/>
        </p:nvSpPr>
        <p:spPr>
          <a:xfrm>
            <a:off x="7636933" y="2912533"/>
            <a:ext cx="914400" cy="914400"/>
          </a:xfrm>
          <a:prstGeom prst="rect">
            <a:avLst/>
          </a:prstGeom>
        </p:spPr>
        <p:txBody>
          <a:bodyPr vert="horz" wrap="none" lIns="91410" tIns="45703" rIns="91410" bIns="45703" rtlCol="0">
            <a:noAutofit/>
          </a:bodyPr>
          <a:lstStyle/>
          <a:p>
            <a:endParaRPr kumimoji="1" lang="zh-CN" altLang="en-US" dirty="0"/>
          </a:p>
        </p:txBody>
      </p:sp>
      <p:sp>
        <p:nvSpPr>
          <p:cNvPr id="58" name="圆角矩形 57"/>
          <p:cNvSpPr/>
          <p:nvPr/>
        </p:nvSpPr>
        <p:spPr>
          <a:xfrm>
            <a:off x="4003726" y="2693788"/>
            <a:ext cx="3496733" cy="2266290"/>
          </a:xfrm>
          <a:prstGeom prst="roundRect">
            <a:avLst>
              <a:gd name="adj" fmla="val 119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83" name="文本框 82"/>
          <p:cNvSpPr txBox="1"/>
          <p:nvPr/>
        </p:nvSpPr>
        <p:spPr>
          <a:xfrm>
            <a:off x="4647251" y="2793598"/>
            <a:ext cx="2246131" cy="427319"/>
          </a:xfrm>
          <a:prstGeom prst="rect">
            <a:avLst/>
          </a:prstGeom>
        </p:spPr>
        <p:txBody>
          <a:bodyPr vert="horz" wrap="none" lIns="91410" tIns="45703" rIns="91410" bIns="45703" rtlCol="0">
            <a:noAutofit/>
          </a:bodyPr>
          <a:lstStyle/>
          <a:p>
            <a:pPr algn="ctr"/>
            <a:r>
              <a:rPr kumimoji="1" lang="en-US" altLang="zh-CN" dirty="0" err="1" smtClean="0"/>
              <a:t>Paxos</a:t>
            </a:r>
            <a:endParaRPr kumimoji="1" lang="zh-CN" altLang="en-US" dirty="0"/>
          </a:p>
        </p:txBody>
      </p:sp>
      <p:grpSp>
        <p:nvGrpSpPr>
          <p:cNvPr id="17" name="组 16"/>
          <p:cNvGrpSpPr/>
          <p:nvPr/>
        </p:nvGrpSpPr>
        <p:grpSpPr>
          <a:xfrm>
            <a:off x="4320429" y="3250795"/>
            <a:ext cx="2959656" cy="1491924"/>
            <a:chOff x="4169278" y="3343932"/>
            <a:chExt cx="2959656" cy="1491924"/>
          </a:xfrm>
        </p:grpSpPr>
        <p:sp>
          <p:nvSpPr>
            <p:cNvPr id="71" name="圆角矩形 70"/>
            <p:cNvSpPr/>
            <p:nvPr/>
          </p:nvSpPr>
          <p:spPr>
            <a:xfrm>
              <a:off x="4169278" y="3343932"/>
              <a:ext cx="2959656" cy="1491924"/>
            </a:xfrm>
            <a:prstGeom prst="roundRect">
              <a:avLst>
                <a:gd name="adj" fmla="val 121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72" name="文本框 71"/>
            <p:cNvSpPr txBox="1"/>
            <p:nvPr/>
          </p:nvSpPr>
          <p:spPr>
            <a:xfrm>
              <a:off x="4294178" y="3439720"/>
              <a:ext cx="1039822" cy="463414"/>
            </a:xfrm>
            <a:prstGeom prst="rect">
              <a:avLst/>
            </a:prstGeom>
          </p:spPr>
          <p:txBody>
            <a:bodyPr vert="horz" wrap="none" lIns="91410" tIns="45703" rIns="91410" bIns="45703" rtlCol="0">
              <a:noAutofit/>
            </a:bodyPr>
            <a:lstStyle/>
            <a:p>
              <a:r>
                <a:rPr kumimoji="1" lang="en-US" altLang="zh-CN" dirty="0" err="1" smtClean="0">
                  <a:solidFill>
                    <a:schemeClr val="bg1"/>
                  </a:solidFill>
                </a:rPr>
                <a:t>LevelDB</a:t>
              </a:r>
              <a:endParaRPr kumimoji="1" lang="en-US" altLang="zh-CN" dirty="0" smtClean="0">
                <a:solidFill>
                  <a:schemeClr val="bg1"/>
                </a:solidFill>
              </a:endParaRPr>
            </a:p>
          </p:txBody>
        </p:sp>
        <p:sp>
          <p:nvSpPr>
            <p:cNvPr id="84" name="圆角矩形 83"/>
            <p:cNvSpPr/>
            <p:nvPr/>
          </p:nvSpPr>
          <p:spPr>
            <a:xfrm>
              <a:off x="4396632" y="4164210"/>
              <a:ext cx="572476"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K/V</a:t>
              </a:r>
              <a:endParaRPr kumimoji="1" lang="zh-CN" altLang="en-US" sz="1000" dirty="0"/>
            </a:p>
          </p:txBody>
        </p:sp>
        <p:sp>
          <p:nvSpPr>
            <p:cNvPr id="85" name="圆角矩形 84"/>
            <p:cNvSpPr/>
            <p:nvPr/>
          </p:nvSpPr>
          <p:spPr>
            <a:xfrm>
              <a:off x="5085978" y="4164210"/>
              <a:ext cx="572476"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K/V</a:t>
              </a:r>
              <a:endParaRPr kumimoji="1" lang="zh-CN" altLang="en-US" sz="1000" dirty="0"/>
            </a:p>
          </p:txBody>
        </p:sp>
        <p:sp>
          <p:nvSpPr>
            <p:cNvPr id="86" name="圆角矩形 85"/>
            <p:cNvSpPr/>
            <p:nvPr/>
          </p:nvSpPr>
          <p:spPr>
            <a:xfrm>
              <a:off x="5775325" y="4164210"/>
              <a:ext cx="572476"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K/V</a:t>
              </a:r>
              <a:endParaRPr kumimoji="1" lang="zh-CN" altLang="en-US" sz="1000" dirty="0"/>
            </a:p>
          </p:txBody>
        </p:sp>
        <p:sp>
          <p:nvSpPr>
            <p:cNvPr id="87" name="圆角矩形 86"/>
            <p:cNvSpPr/>
            <p:nvPr/>
          </p:nvSpPr>
          <p:spPr>
            <a:xfrm>
              <a:off x="5567627" y="3506587"/>
              <a:ext cx="1325756"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Log</a:t>
              </a:r>
              <a:endParaRPr kumimoji="1" lang="zh-CN" altLang="en-US" sz="1000" dirty="0"/>
            </a:p>
          </p:txBody>
        </p:sp>
        <p:sp>
          <p:nvSpPr>
            <p:cNvPr id="88" name="圆角矩形 87"/>
            <p:cNvSpPr/>
            <p:nvPr/>
          </p:nvSpPr>
          <p:spPr>
            <a:xfrm>
              <a:off x="6442103" y="4165596"/>
              <a:ext cx="451279"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a:t>
              </a:r>
              <a:endParaRPr kumimoji="1" lang="zh-CN" altLang="en-US" sz="1000" dirty="0"/>
            </a:p>
          </p:txBody>
        </p:sp>
      </p:grpSp>
      <p:cxnSp>
        <p:nvCxnSpPr>
          <p:cNvPr id="54" name="直线箭头连接符 53"/>
          <p:cNvCxnSpPr/>
          <p:nvPr/>
        </p:nvCxnSpPr>
        <p:spPr>
          <a:xfrm flipH="1">
            <a:off x="4547783" y="2453175"/>
            <a:ext cx="1" cy="3404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9" name="直线箭头连接符 88"/>
          <p:cNvCxnSpPr/>
          <p:nvPr/>
        </p:nvCxnSpPr>
        <p:spPr>
          <a:xfrm flipH="1">
            <a:off x="5330596" y="2453175"/>
            <a:ext cx="1" cy="3404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0" name="直线箭头连接符 89"/>
          <p:cNvCxnSpPr/>
          <p:nvPr/>
        </p:nvCxnSpPr>
        <p:spPr>
          <a:xfrm flipH="1">
            <a:off x="6126466" y="2453175"/>
            <a:ext cx="1" cy="3404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1" name="直线箭头连接符 90"/>
          <p:cNvCxnSpPr/>
          <p:nvPr/>
        </p:nvCxnSpPr>
        <p:spPr>
          <a:xfrm flipH="1">
            <a:off x="6893382" y="2453175"/>
            <a:ext cx="1" cy="3404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483383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solidFill>
                  <a:srgbClr val="008000"/>
                </a:solidFill>
              </a:rPr>
              <a:t>O</a:t>
            </a:r>
            <a:r>
              <a:rPr kumimoji="1" lang="en-US" altLang="zh-CN" dirty="0" err="1" smtClean="0"/>
              <a:t>bject</a:t>
            </a:r>
            <a:r>
              <a:rPr kumimoji="1" lang="en-US" altLang="zh-CN" dirty="0" err="1" smtClean="0">
                <a:solidFill>
                  <a:srgbClr val="008000"/>
                </a:solidFill>
              </a:rPr>
              <a:t>S</a:t>
            </a:r>
            <a:r>
              <a:rPr kumimoji="1" lang="en-US" altLang="zh-CN" dirty="0" err="1" smtClean="0"/>
              <a:t>tore</a:t>
            </a:r>
            <a:r>
              <a:rPr kumimoji="1" lang="en-US" altLang="zh-CN" dirty="0" smtClean="0"/>
              <a:t> </a:t>
            </a:r>
            <a:r>
              <a:rPr kumimoji="1" lang="en-US" altLang="zh-CN" dirty="0" smtClean="0">
                <a:solidFill>
                  <a:srgbClr val="008000"/>
                </a:solidFill>
              </a:rPr>
              <a:t>D</a:t>
            </a:r>
            <a:r>
              <a:rPr kumimoji="1" lang="en-US" altLang="zh-CN" dirty="0" smtClean="0"/>
              <a:t>aemon</a:t>
            </a:r>
            <a:endParaRPr kumimoji="1" lang="zh-CN" altLang="en-US" dirty="0"/>
          </a:p>
        </p:txBody>
      </p:sp>
      <p:sp>
        <p:nvSpPr>
          <p:cNvPr id="3" name="内容占位符 2"/>
          <p:cNvSpPr>
            <a:spLocks noGrp="1"/>
          </p:cNvSpPr>
          <p:nvPr>
            <p:ph sz="half" idx="1"/>
          </p:nvPr>
        </p:nvSpPr>
        <p:spPr/>
        <p:txBody>
          <a:bodyPr>
            <a:normAutofit/>
          </a:bodyPr>
          <a:lstStyle/>
          <a:p>
            <a:r>
              <a:rPr kumimoji="1" lang="en-US" altLang="zh-CN" sz="2000" dirty="0" smtClean="0"/>
              <a:t>Low level IO operation</a:t>
            </a:r>
          </a:p>
          <a:p>
            <a:r>
              <a:rPr kumimoji="1" lang="en-US" altLang="zh-CN" sz="2000" dirty="0" err="1" smtClean="0"/>
              <a:t>FileJournal</a:t>
            </a:r>
            <a:r>
              <a:rPr kumimoji="1" lang="en-US" altLang="zh-CN" sz="2000" dirty="0" smtClean="0"/>
              <a:t> normally finished first before </a:t>
            </a:r>
            <a:r>
              <a:rPr kumimoji="1" lang="en-US" altLang="zh-CN" sz="2000" dirty="0" err="1" smtClean="0"/>
              <a:t>FileStore</a:t>
            </a:r>
            <a:r>
              <a:rPr kumimoji="1" lang="en-US" altLang="zh-CN" sz="2000" dirty="0" smtClean="0"/>
              <a:t> write to disk</a:t>
            </a:r>
          </a:p>
          <a:p>
            <a:r>
              <a:rPr kumimoji="1" lang="en-US" altLang="zh-CN" sz="2000" dirty="0" err="1" smtClean="0"/>
              <a:t>DBObjectMap</a:t>
            </a:r>
            <a:r>
              <a:rPr kumimoji="1" lang="en-US" altLang="zh-CN" sz="2000" dirty="0" smtClean="0"/>
              <a:t> provide </a:t>
            </a:r>
            <a:r>
              <a:rPr kumimoji="1" lang="en-US" altLang="zh-CN" sz="2000" dirty="0" err="1" smtClean="0"/>
              <a:t>KeyValue</a:t>
            </a:r>
            <a:r>
              <a:rPr kumimoji="1" lang="en-US" altLang="zh-CN" sz="2000" dirty="0" smtClean="0"/>
              <a:t> </a:t>
            </a:r>
            <a:r>
              <a:rPr kumimoji="1" lang="en-US" altLang="zh-CN" sz="2000" dirty="0" err="1" smtClean="0"/>
              <a:t>omap</a:t>
            </a:r>
            <a:r>
              <a:rPr kumimoji="1" lang="en-US" altLang="zh-CN" sz="2000" dirty="0" smtClean="0"/>
              <a:t> for copy on write function</a:t>
            </a:r>
          </a:p>
          <a:p>
            <a:endParaRPr kumimoji="1" lang="en-US" altLang="zh-CN" sz="2000" dirty="0" smtClean="0"/>
          </a:p>
          <a:p>
            <a:endParaRPr kumimoji="1" lang="zh-CN" altLang="en-US" sz="2000" dirty="0"/>
          </a:p>
        </p:txBody>
      </p:sp>
      <p:grpSp>
        <p:nvGrpSpPr>
          <p:cNvPr id="90" name="组 89"/>
          <p:cNvGrpSpPr/>
          <p:nvPr/>
        </p:nvGrpSpPr>
        <p:grpSpPr>
          <a:xfrm>
            <a:off x="4648200" y="424777"/>
            <a:ext cx="4341707" cy="4169846"/>
            <a:chOff x="4648200" y="424777"/>
            <a:chExt cx="4341707" cy="4169846"/>
          </a:xfrm>
        </p:grpSpPr>
        <p:grpSp>
          <p:nvGrpSpPr>
            <p:cNvPr id="18" name="组 17"/>
            <p:cNvGrpSpPr/>
            <p:nvPr/>
          </p:nvGrpSpPr>
          <p:grpSpPr>
            <a:xfrm>
              <a:off x="7982375" y="424777"/>
              <a:ext cx="1007532" cy="1550748"/>
              <a:chOff x="1109135" y="1849595"/>
              <a:chExt cx="1049866" cy="1550748"/>
            </a:xfrm>
          </p:grpSpPr>
          <p:sp>
            <p:nvSpPr>
              <p:cNvPr id="36" name="圆角矩形 35"/>
              <p:cNvSpPr/>
              <p:nvPr/>
            </p:nvSpPr>
            <p:spPr>
              <a:xfrm>
                <a:off x="1109135" y="1849595"/>
                <a:ext cx="1049866" cy="1550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37" name="圆角矩形 36"/>
              <p:cNvSpPr/>
              <p:nvPr/>
            </p:nvSpPr>
            <p:spPr>
              <a:xfrm>
                <a:off x="1298180" y="2618156"/>
                <a:ext cx="706662" cy="60536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t>File</a:t>
                </a:r>
              </a:p>
              <a:p>
                <a:pPr algn="ctr"/>
                <a:r>
                  <a:rPr kumimoji="1" lang="en-US" altLang="zh-CN" sz="1400" dirty="0" smtClean="0"/>
                  <a:t>Store</a:t>
                </a:r>
                <a:endParaRPr kumimoji="1" lang="zh-CN" altLang="en-US" sz="1400" dirty="0"/>
              </a:p>
            </p:txBody>
          </p:sp>
          <p:sp>
            <p:nvSpPr>
              <p:cNvPr id="38" name="文本框 37"/>
              <p:cNvSpPr txBox="1"/>
              <p:nvPr/>
            </p:nvSpPr>
            <p:spPr>
              <a:xfrm>
                <a:off x="1298180" y="2038438"/>
                <a:ext cx="706662" cy="427319"/>
              </a:xfrm>
              <a:prstGeom prst="rect">
                <a:avLst/>
              </a:prstGeom>
            </p:spPr>
            <p:txBody>
              <a:bodyPr vert="horz" wrap="none" lIns="91410" tIns="45703" rIns="91410" bIns="45703" rtlCol="0">
                <a:noAutofit/>
              </a:bodyPr>
              <a:lstStyle/>
              <a:p>
                <a:pPr algn="ctr"/>
                <a:r>
                  <a:rPr kumimoji="1" lang="en-US" altLang="zh-CN" dirty="0" smtClean="0"/>
                  <a:t>OSD</a:t>
                </a:r>
                <a:endParaRPr kumimoji="1" lang="zh-CN" altLang="en-US" dirty="0"/>
              </a:p>
            </p:txBody>
          </p:sp>
        </p:grpSp>
        <p:cxnSp>
          <p:nvCxnSpPr>
            <p:cNvPr id="68" name="直线连接符 67"/>
            <p:cNvCxnSpPr/>
            <p:nvPr/>
          </p:nvCxnSpPr>
          <p:spPr>
            <a:xfrm flipH="1">
              <a:off x="4818206" y="520070"/>
              <a:ext cx="3164169" cy="936197"/>
            </a:xfrm>
            <a:prstGeom prst="line">
              <a:avLst/>
            </a:prstGeom>
            <a:ln>
              <a:prstDash val="dashDot"/>
            </a:ln>
          </p:spPr>
          <p:style>
            <a:lnRef idx="2">
              <a:schemeClr val="dk1"/>
            </a:lnRef>
            <a:fillRef idx="0">
              <a:schemeClr val="dk1"/>
            </a:fillRef>
            <a:effectRef idx="1">
              <a:schemeClr val="dk1"/>
            </a:effectRef>
            <a:fontRef idx="minor">
              <a:schemeClr val="tx1"/>
            </a:fontRef>
          </p:style>
        </p:cxnSp>
        <p:cxnSp>
          <p:nvCxnSpPr>
            <p:cNvPr id="69" name="直线连接符 68"/>
            <p:cNvCxnSpPr/>
            <p:nvPr/>
          </p:nvCxnSpPr>
          <p:spPr>
            <a:xfrm flipH="1">
              <a:off x="7770280" y="1975525"/>
              <a:ext cx="315388" cy="2494875"/>
            </a:xfrm>
            <a:prstGeom prst="line">
              <a:avLst/>
            </a:prstGeom>
            <a:ln>
              <a:prstDash val="dashDot"/>
            </a:ln>
          </p:spPr>
          <p:style>
            <a:lnRef idx="2">
              <a:schemeClr val="dk1"/>
            </a:lnRef>
            <a:fillRef idx="0">
              <a:schemeClr val="dk1"/>
            </a:fillRef>
            <a:effectRef idx="1">
              <a:schemeClr val="dk1"/>
            </a:effectRef>
            <a:fontRef idx="minor">
              <a:schemeClr val="tx1"/>
            </a:fontRef>
          </p:style>
        </p:cxnSp>
        <p:grpSp>
          <p:nvGrpSpPr>
            <p:cNvPr id="89" name="组 88"/>
            <p:cNvGrpSpPr/>
            <p:nvPr/>
          </p:nvGrpSpPr>
          <p:grpSpPr>
            <a:xfrm>
              <a:off x="4648200" y="1456267"/>
              <a:ext cx="3122080" cy="3138356"/>
              <a:chOff x="4648200" y="1456267"/>
              <a:chExt cx="3122080" cy="3138356"/>
            </a:xfrm>
          </p:grpSpPr>
          <p:grpSp>
            <p:nvGrpSpPr>
              <p:cNvPr id="43" name="组 42"/>
              <p:cNvGrpSpPr/>
              <p:nvPr/>
            </p:nvGrpSpPr>
            <p:grpSpPr>
              <a:xfrm>
                <a:off x="4648200" y="1456267"/>
                <a:ext cx="3122080" cy="702733"/>
                <a:chOff x="4648200" y="1456267"/>
                <a:chExt cx="3122080" cy="702733"/>
              </a:xfrm>
            </p:grpSpPr>
            <p:sp>
              <p:nvSpPr>
                <p:cNvPr id="39" name="圆角矩形 38"/>
                <p:cNvSpPr/>
                <p:nvPr/>
              </p:nvSpPr>
              <p:spPr>
                <a:xfrm>
                  <a:off x="4648200" y="1456267"/>
                  <a:ext cx="3122080" cy="702733"/>
                </a:xfrm>
                <a:prstGeom prst="roundRect">
                  <a:avLst>
                    <a:gd name="adj" fmla="val 3205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40" name="圆角矩形 39"/>
                <p:cNvSpPr/>
                <p:nvPr/>
              </p:nvSpPr>
              <p:spPr>
                <a:xfrm>
                  <a:off x="5880723" y="1589977"/>
                  <a:ext cx="706662"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OSD</a:t>
                  </a:r>
                  <a:endParaRPr kumimoji="1" lang="zh-CN" altLang="en-US" sz="1200" dirty="0"/>
                </a:p>
              </p:txBody>
            </p:sp>
            <p:sp>
              <p:nvSpPr>
                <p:cNvPr id="41" name="圆角矩形 40"/>
                <p:cNvSpPr/>
                <p:nvPr/>
              </p:nvSpPr>
              <p:spPr>
                <a:xfrm>
                  <a:off x="4869008" y="1589977"/>
                  <a:ext cx="706662"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OSD</a:t>
                  </a:r>
                  <a:endParaRPr kumimoji="1" lang="zh-CN" altLang="en-US" sz="1200" dirty="0"/>
                </a:p>
              </p:txBody>
            </p:sp>
            <p:sp>
              <p:nvSpPr>
                <p:cNvPr id="42" name="圆角矩形 41"/>
                <p:cNvSpPr/>
                <p:nvPr/>
              </p:nvSpPr>
              <p:spPr>
                <a:xfrm>
                  <a:off x="6839756" y="1584765"/>
                  <a:ext cx="706662"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OSD</a:t>
                  </a:r>
                  <a:endParaRPr kumimoji="1" lang="zh-CN" altLang="en-US" sz="1200" dirty="0"/>
                </a:p>
              </p:txBody>
            </p:sp>
          </p:grpSp>
          <p:grpSp>
            <p:nvGrpSpPr>
              <p:cNvPr id="67" name="组 66"/>
              <p:cNvGrpSpPr/>
              <p:nvPr/>
            </p:nvGrpSpPr>
            <p:grpSpPr>
              <a:xfrm>
                <a:off x="4671495" y="2328333"/>
                <a:ext cx="3098785" cy="2266290"/>
                <a:chOff x="4671495" y="2328333"/>
                <a:chExt cx="3098785" cy="2266290"/>
              </a:xfrm>
            </p:grpSpPr>
            <p:sp>
              <p:nvSpPr>
                <p:cNvPr id="45" name="圆角矩形 44"/>
                <p:cNvSpPr/>
                <p:nvPr/>
              </p:nvSpPr>
              <p:spPr>
                <a:xfrm>
                  <a:off x="4671495" y="2328333"/>
                  <a:ext cx="3098785" cy="2266290"/>
                </a:xfrm>
                <a:prstGeom prst="roundRect">
                  <a:avLst>
                    <a:gd name="adj" fmla="val 119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46" name="圆角矩形 45"/>
                <p:cNvSpPr/>
                <p:nvPr/>
              </p:nvSpPr>
              <p:spPr>
                <a:xfrm>
                  <a:off x="4818206" y="2460212"/>
                  <a:ext cx="507325"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PG</a:t>
                  </a:r>
                  <a:endParaRPr kumimoji="1" lang="zh-CN" altLang="en-US" sz="1000" dirty="0"/>
                </a:p>
              </p:txBody>
            </p:sp>
            <p:sp>
              <p:nvSpPr>
                <p:cNvPr id="50" name="圆角矩形 49"/>
                <p:cNvSpPr/>
                <p:nvPr/>
              </p:nvSpPr>
              <p:spPr>
                <a:xfrm>
                  <a:off x="5429101" y="2460212"/>
                  <a:ext cx="507325"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PG</a:t>
                  </a:r>
                  <a:endParaRPr kumimoji="1" lang="zh-CN" altLang="en-US" sz="1000" dirty="0"/>
                </a:p>
              </p:txBody>
            </p:sp>
            <p:sp>
              <p:nvSpPr>
                <p:cNvPr id="51" name="圆角矩形 50"/>
                <p:cNvSpPr/>
                <p:nvPr/>
              </p:nvSpPr>
              <p:spPr>
                <a:xfrm>
                  <a:off x="6039996" y="2460212"/>
                  <a:ext cx="507325"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PG</a:t>
                  </a:r>
                  <a:endParaRPr kumimoji="1" lang="zh-CN" altLang="en-US" sz="1000" dirty="0"/>
                </a:p>
              </p:txBody>
            </p:sp>
            <p:sp>
              <p:nvSpPr>
                <p:cNvPr id="52" name="圆角矩形 51"/>
                <p:cNvSpPr/>
                <p:nvPr/>
              </p:nvSpPr>
              <p:spPr>
                <a:xfrm>
                  <a:off x="6650891" y="2460212"/>
                  <a:ext cx="507325"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PG</a:t>
                  </a:r>
                  <a:endParaRPr kumimoji="1" lang="zh-CN" altLang="en-US" sz="1000" dirty="0"/>
                </a:p>
              </p:txBody>
            </p:sp>
            <p:sp>
              <p:nvSpPr>
                <p:cNvPr id="54" name="圆角矩形 53"/>
                <p:cNvSpPr/>
                <p:nvPr/>
              </p:nvSpPr>
              <p:spPr>
                <a:xfrm>
                  <a:off x="7261787" y="2460212"/>
                  <a:ext cx="399921"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a:t>
                  </a:r>
                  <a:endParaRPr kumimoji="1" lang="zh-CN" altLang="en-US" sz="1000" dirty="0"/>
                </a:p>
              </p:txBody>
            </p:sp>
            <p:sp>
              <p:nvSpPr>
                <p:cNvPr id="55" name="圆角矩形 54"/>
                <p:cNvSpPr/>
                <p:nvPr/>
              </p:nvSpPr>
              <p:spPr>
                <a:xfrm>
                  <a:off x="4818206" y="3003911"/>
                  <a:ext cx="2843502" cy="3979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1400" dirty="0" smtClean="0"/>
                    <a:t>Object Store</a:t>
                  </a:r>
                  <a:endParaRPr kumimoji="1" lang="zh-CN" altLang="en-US" sz="1200" dirty="0"/>
                </a:p>
              </p:txBody>
            </p:sp>
            <p:grpSp>
              <p:nvGrpSpPr>
                <p:cNvPr id="66" name="组 65"/>
                <p:cNvGrpSpPr/>
                <p:nvPr/>
              </p:nvGrpSpPr>
              <p:grpSpPr>
                <a:xfrm>
                  <a:off x="4818206" y="3513667"/>
                  <a:ext cx="2843502" cy="956733"/>
                  <a:chOff x="4818206" y="3513667"/>
                  <a:chExt cx="2843502" cy="956733"/>
                </a:xfrm>
              </p:grpSpPr>
              <p:sp>
                <p:nvSpPr>
                  <p:cNvPr id="61" name="圆角矩形 60"/>
                  <p:cNvSpPr/>
                  <p:nvPr/>
                </p:nvSpPr>
                <p:spPr>
                  <a:xfrm>
                    <a:off x="4818206" y="3513667"/>
                    <a:ext cx="2843502" cy="95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63" name="文本框 62"/>
                  <p:cNvSpPr txBox="1"/>
                  <p:nvPr/>
                </p:nvSpPr>
                <p:spPr>
                  <a:xfrm>
                    <a:off x="4928892" y="3652254"/>
                    <a:ext cx="755480" cy="758877"/>
                  </a:xfrm>
                  <a:prstGeom prst="rect">
                    <a:avLst/>
                  </a:prstGeom>
                </p:spPr>
                <p:txBody>
                  <a:bodyPr vert="horz" wrap="none" lIns="91410" tIns="45703" rIns="91410" bIns="45703" rtlCol="0">
                    <a:noAutofit/>
                  </a:bodyPr>
                  <a:lstStyle/>
                  <a:p>
                    <a:r>
                      <a:rPr kumimoji="1" lang="en-US" altLang="zh-CN" dirty="0" smtClean="0">
                        <a:solidFill>
                          <a:schemeClr val="bg1"/>
                        </a:solidFill>
                      </a:rPr>
                      <a:t>File</a:t>
                    </a:r>
                  </a:p>
                  <a:p>
                    <a:r>
                      <a:rPr kumimoji="1" lang="en-US" altLang="zh-CN" dirty="0" smtClean="0">
                        <a:solidFill>
                          <a:schemeClr val="bg1"/>
                        </a:solidFill>
                      </a:rPr>
                      <a:t>Store</a:t>
                    </a:r>
                    <a:endParaRPr kumimoji="1" lang="zh-CN" altLang="en-US" dirty="0">
                      <a:solidFill>
                        <a:schemeClr val="bg1"/>
                      </a:solidFill>
                    </a:endParaRPr>
                  </a:p>
                </p:txBody>
              </p:sp>
              <p:sp>
                <p:nvSpPr>
                  <p:cNvPr id="64" name="圆角矩形 63"/>
                  <p:cNvSpPr/>
                  <p:nvPr/>
                </p:nvSpPr>
                <p:spPr>
                  <a:xfrm>
                    <a:off x="5684372" y="3609922"/>
                    <a:ext cx="1862046" cy="31861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sz="1400" dirty="0" err="1" smtClean="0"/>
                      <a:t>FileJournal</a:t>
                    </a:r>
                    <a:endParaRPr kumimoji="1" lang="zh-CN" altLang="en-US" sz="1200" dirty="0"/>
                  </a:p>
                </p:txBody>
              </p:sp>
            </p:grpSp>
            <p:sp>
              <p:nvSpPr>
                <p:cNvPr id="65" name="圆角矩形 64"/>
                <p:cNvSpPr/>
                <p:nvPr/>
              </p:nvSpPr>
              <p:spPr>
                <a:xfrm>
                  <a:off x="5684373" y="4055532"/>
                  <a:ext cx="1869850" cy="2980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sz="1400" dirty="0" err="1" smtClean="0"/>
                    <a:t>DBObjectMap</a:t>
                  </a:r>
                  <a:endParaRPr kumimoji="1" lang="zh-CN" altLang="en-US" sz="1200" dirty="0"/>
                </a:p>
              </p:txBody>
            </p:sp>
          </p:grpSp>
          <p:cxnSp>
            <p:nvCxnSpPr>
              <p:cNvPr id="74" name="直线箭头连接符 73"/>
              <p:cNvCxnSpPr/>
              <p:nvPr/>
            </p:nvCxnSpPr>
            <p:spPr>
              <a:xfrm flipH="1">
                <a:off x="7158216" y="1987910"/>
                <a:ext cx="1" cy="3404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5" name="直线箭头连接符 74"/>
              <p:cNvCxnSpPr>
                <a:stCxn id="40" idx="2"/>
                <a:endCxn id="45" idx="0"/>
              </p:cNvCxnSpPr>
              <p:nvPr/>
            </p:nvCxnSpPr>
            <p:spPr>
              <a:xfrm flipH="1">
                <a:off x="6220888" y="1987910"/>
                <a:ext cx="13166" cy="3404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6" name="直线箭头连接符 75"/>
              <p:cNvCxnSpPr>
                <a:stCxn id="41" idx="2"/>
              </p:cNvCxnSpPr>
              <p:nvPr/>
            </p:nvCxnSpPr>
            <p:spPr>
              <a:xfrm>
                <a:off x="5222339" y="1987910"/>
                <a:ext cx="0" cy="3404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60092937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FileStore</a:t>
            </a:r>
            <a:r>
              <a:rPr kumimoji="1" lang="en-US" altLang="zh-CN" dirty="0" smtClean="0"/>
              <a:t> Backend</a:t>
            </a:r>
            <a:endParaRPr kumimoji="1" lang="zh-CN" altLang="en-US" dirty="0"/>
          </a:p>
        </p:txBody>
      </p:sp>
      <p:sp>
        <p:nvSpPr>
          <p:cNvPr id="3" name="内容占位符 2"/>
          <p:cNvSpPr>
            <a:spLocks noGrp="1"/>
          </p:cNvSpPr>
          <p:nvPr>
            <p:ph sz="half" idx="1"/>
          </p:nvPr>
        </p:nvSpPr>
        <p:spPr>
          <a:xfrm>
            <a:off x="457200" y="1200151"/>
            <a:ext cx="3738470" cy="3394472"/>
          </a:xfrm>
        </p:spPr>
        <p:txBody>
          <a:bodyPr>
            <a:noAutofit/>
          </a:bodyPr>
          <a:lstStyle/>
          <a:p>
            <a:r>
              <a:rPr kumimoji="1" lang="en-US" altLang="zh-CN" sz="1600" dirty="0" smtClean="0"/>
              <a:t>OSD Manage its own consistency of data</a:t>
            </a:r>
          </a:p>
          <a:p>
            <a:r>
              <a:rPr kumimoji="1" lang="en-US" altLang="zh-CN" sz="1600" dirty="0" smtClean="0"/>
              <a:t>All write operation are transactional on top of existing </a:t>
            </a:r>
            <a:r>
              <a:rPr kumimoji="1" lang="en-US" altLang="zh-CN" sz="1600" dirty="0" err="1" smtClean="0"/>
              <a:t>filesystem</a:t>
            </a:r>
            <a:endParaRPr kumimoji="1" lang="en-US" altLang="zh-CN" sz="1600" dirty="0" smtClean="0"/>
          </a:p>
          <a:p>
            <a:pPr lvl="1"/>
            <a:r>
              <a:rPr kumimoji="1" lang="en-US" altLang="zh-CN" sz="1400" dirty="0" smtClean="0"/>
              <a:t>XFS, </a:t>
            </a:r>
            <a:r>
              <a:rPr kumimoji="1" lang="en-US" altLang="zh-CN" sz="1400" dirty="0" err="1" smtClean="0"/>
              <a:t>Btrfs</a:t>
            </a:r>
            <a:r>
              <a:rPr kumimoji="1" lang="en-US" altLang="zh-CN" sz="1400" dirty="0" smtClean="0"/>
              <a:t>, ext4  </a:t>
            </a:r>
          </a:p>
          <a:p>
            <a:r>
              <a:rPr kumimoji="1" lang="en-US" altLang="zh-CN" sz="1600" dirty="0" smtClean="0"/>
              <a:t>ACID ( Atomicity</a:t>
            </a:r>
            <a:r>
              <a:rPr kumimoji="1" lang="en-US" altLang="zh-CN" sz="1600" dirty="0"/>
              <a:t>, Consistency, Isolation, </a:t>
            </a:r>
            <a:r>
              <a:rPr kumimoji="1" lang="en-US" altLang="zh-CN" sz="1600" dirty="0" smtClean="0"/>
              <a:t>Durability ) operations to protect data write</a:t>
            </a:r>
          </a:p>
          <a:p>
            <a:endParaRPr kumimoji="1" lang="en-US" altLang="zh-CN" sz="1600" dirty="0" smtClean="0"/>
          </a:p>
        </p:txBody>
      </p:sp>
      <p:grpSp>
        <p:nvGrpSpPr>
          <p:cNvPr id="142" name="组 141"/>
          <p:cNvGrpSpPr/>
          <p:nvPr/>
        </p:nvGrpSpPr>
        <p:grpSpPr>
          <a:xfrm>
            <a:off x="4172375" y="722467"/>
            <a:ext cx="4903891" cy="4038252"/>
            <a:chOff x="4206243" y="205980"/>
            <a:chExt cx="4903891" cy="4038252"/>
          </a:xfrm>
        </p:grpSpPr>
        <p:grpSp>
          <p:nvGrpSpPr>
            <p:cNvPr id="98" name="组 97"/>
            <p:cNvGrpSpPr/>
            <p:nvPr/>
          </p:nvGrpSpPr>
          <p:grpSpPr>
            <a:xfrm>
              <a:off x="4206243" y="1320983"/>
              <a:ext cx="3122080" cy="2923249"/>
              <a:chOff x="1085839" y="1858062"/>
              <a:chExt cx="3122080" cy="2923249"/>
            </a:xfrm>
          </p:grpSpPr>
          <p:grpSp>
            <p:nvGrpSpPr>
              <p:cNvPr id="73" name="组 72"/>
              <p:cNvGrpSpPr/>
              <p:nvPr/>
            </p:nvGrpSpPr>
            <p:grpSpPr>
              <a:xfrm>
                <a:off x="1085839" y="1858064"/>
                <a:ext cx="1007532" cy="1550748"/>
                <a:chOff x="1109135" y="1849595"/>
                <a:chExt cx="1049866" cy="1550748"/>
              </a:xfrm>
            </p:grpSpPr>
            <p:sp>
              <p:nvSpPr>
                <p:cNvPr id="37" name="圆角矩形 36"/>
                <p:cNvSpPr/>
                <p:nvPr/>
              </p:nvSpPr>
              <p:spPr>
                <a:xfrm>
                  <a:off x="1109135" y="1849595"/>
                  <a:ext cx="1049866" cy="1550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38" name="圆角矩形 37"/>
                <p:cNvSpPr/>
                <p:nvPr/>
              </p:nvSpPr>
              <p:spPr>
                <a:xfrm>
                  <a:off x="1298180" y="2618156"/>
                  <a:ext cx="706662" cy="60536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t>File</a:t>
                  </a:r>
                </a:p>
                <a:p>
                  <a:pPr algn="ctr"/>
                  <a:r>
                    <a:rPr kumimoji="1" lang="en-US" altLang="zh-CN" sz="1400" dirty="0" smtClean="0"/>
                    <a:t>Store</a:t>
                  </a:r>
                  <a:endParaRPr kumimoji="1" lang="zh-CN" altLang="en-US" sz="1400" dirty="0"/>
                </a:p>
              </p:txBody>
            </p:sp>
            <p:sp>
              <p:nvSpPr>
                <p:cNvPr id="43" name="文本框 42"/>
                <p:cNvSpPr txBox="1"/>
                <p:nvPr/>
              </p:nvSpPr>
              <p:spPr>
                <a:xfrm>
                  <a:off x="1298180" y="2038438"/>
                  <a:ext cx="706662" cy="427319"/>
                </a:xfrm>
                <a:prstGeom prst="rect">
                  <a:avLst/>
                </a:prstGeom>
              </p:spPr>
              <p:txBody>
                <a:bodyPr vert="horz" wrap="none" lIns="91410" tIns="45703" rIns="91410" bIns="45703" rtlCol="0">
                  <a:noAutofit/>
                </a:bodyPr>
                <a:lstStyle/>
                <a:p>
                  <a:pPr algn="ctr"/>
                  <a:r>
                    <a:rPr kumimoji="1" lang="en-US" altLang="zh-CN" dirty="0" smtClean="0"/>
                    <a:t>OSD</a:t>
                  </a:r>
                  <a:endParaRPr kumimoji="1" lang="zh-CN" altLang="en-US" dirty="0"/>
                </a:p>
              </p:txBody>
            </p:sp>
          </p:grpSp>
          <p:grpSp>
            <p:nvGrpSpPr>
              <p:cNvPr id="53" name="组 52"/>
              <p:cNvGrpSpPr/>
              <p:nvPr/>
            </p:nvGrpSpPr>
            <p:grpSpPr>
              <a:xfrm>
                <a:off x="1109134" y="4111018"/>
                <a:ext cx="3098785" cy="670293"/>
                <a:chOff x="1109134" y="3967612"/>
                <a:chExt cx="3098785" cy="670293"/>
              </a:xfrm>
            </p:grpSpPr>
            <p:sp>
              <p:nvSpPr>
                <p:cNvPr id="48" name="圆角矩形 47"/>
                <p:cNvSpPr/>
                <p:nvPr/>
              </p:nvSpPr>
              <p:spPr>
                <a:xfrm>
                  <a:off x="1109134" y="3967612"/>
                  <a:ext cx="3098785" cy="670293"/>
                </a:xfrm>
                <a:prstGeom prst="roundRect">
                  <a:avLst>
                    <a:gd name="adj" fmla="val 292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49" name="圆角矩形 48"/>
                <p:cNvSpPr/>
                <p:nvPr/>
              </p:nvSpPr>
              <p:spPr>
                <a:xfrm>
                  <a:off x="1306647" y="4096692"/>
                  <a:ext cx="706662"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Disk</a:t>
                  </a:r>
                  <a:endParaRPr kumimoji="1" lang="zh-CN" altLang="en-US" sz="1000" dirty="0"/>
                </a:p>
              </p:txBody>
            </p:sp>
            <p:sp>
              <p:nvSpPr>
                <p:cNvPr id="51" name="圆角矩形 50"/>
                <p:cNvSpPr/>
                <p:nvPr/>
              </p:nvSpPr>
              <p:spPr>
                <a:xfrm>
                  <a:off x="2318362" y="4105806"/>
                  <a:ext cx="706662"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Disk</a:t>
                  </a:r>
                  <a:endParaRPr kumimoji="1" lang="zh-CN" altLang="en-US" sz="1000" dirty="0"/>
                </a:p>
              </p:txBody>
            </p:sp>
            <p:sp>
              <p:nvSpPr>
                <p:cNvPr id="52" name="圆角矩形 51"/>
                <p:cNvSpPr/>
                <p:nvPr/>
              </p:nvSpPr>
              <p:spPr>
                <a:xfrm>
                  <a:off x="3277395" y="4105806"/>
                  <a:ext cx="706662"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Disk</a:t>
                  </a:r>
                  <a:endParaRPr kumimoji="1" lang="zh-CN" altLang="en-US" sz="1000" dirty="0"/>
                </a:p>
              </p:txBody>
            </p:sp>
          </p:grpSp>
          <p:sp>
            <p:nvSpPr>
              <p:cNvPr id="67" name="圆角矩形 66"/>
              <p:cNvSpPr/>
              <p:nvPr/>
            </p:nvSpPr>
            <p:spPr>
              <a:xfrm>
                <a:off x="1085839" y="3479800"/>
                <a:ext cx="3122080" cy="550333"/>
              </a:xfrm>
              <a:prstGeom prst="roundRect">
                <a:avLst>
                  <a:gd name="adj" fmla="val 32052"/>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69" name="圆角矩形 68"/>
              <p:cNvSpPr/>
              <p:nvPr/>
            </p:nvSpPr>
            <p:spPr>
              <a:xfrm>
                <a:off x="2318362" y="3546238"/>
                <a:ext cx="706662"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err="1" smtClean="0"/>
                  <a:t>Btrfs</a:t>
                </a:r>
                <a:endParaRPr kumimoji="1" lang="zh-CN" altLang="en-US" sz="1200" dirty="0"/>
              </a:p>
            </p:txBody>
          </p:sp>
          <p:sp>
            <p:nvSpPr>
              <p:cNvPr id="70" name="圆角矩形 69"/>
              <p:cNvSpPr/>
              <p:nvPr/>
            </p:nvSpPr>
            <p:spPr>
              <a:xfrm>
                <a:off x="1306647" y="3546238"/>
                <a:ext cx="706662"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XFS</a:t>
                </a:r>
                <a:endParaRPr kumimoji="1" lang="zh-CN" altLang="en-US" sz="1200" dirty="0"/>
              </a:p>
            </p:txBody>
          </p:sp>
          <p:sp>
            <p:nvSpPr>
              <p:cNvPr id="71" name="圆角矩形 70"/>
              <p:cNvSpPr/>
              <p:nvPr/>
            </p:nvSpPr>
            <p:spPr>
              <a:xfrm>
                <a:off x="3277395" y="3541026"/>
                <a:ext cx="706662"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ext4</a:t>
                </a:r>
                <a:endParaRPr kumimoji="1" lang="zh-CN" altLang="en-US" sz="1200" dirty="0"/>
              </a:p>
            </p:txBody>
          </p:sp>
          <p:grpSp>
            <p:nvGrpSpPr>
              <p:cNvPr id="90" name="组 89"/>
              <p:cNvGrpSpPr/>
              <p:nvPr/>
            </p:nvGrpSpPr>
            <p:grpSpPr>
              <a:xfrm>
                <a:off x="2146724" y="1858062"/>
                <a:ext cx="1007532" cy="1550748"/>
                <a:chOff x="1109135" y="1849595"/>
                <a:chExt cx="1049866" cy="1550748"/>
              </a:xfrm>
            </p:grpSpPr>
            <p:sp>
              <p:nvSpPr>
                <p:cNvPr id="91" name="圆角矩形 90"/>
                <p:cNvSpPr/>
                <p:nvPr/>
              </p:nvSpPr>
              <p:spPr>
                <a:xfrm>
                  <a:off x="1109135" y="1849595"/>
                  <a:ext cx="1049866" cy="1550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92" name="圆角矩形 91"/>
                <p:cNvSpPr/>
                <p:nvPr/>
              </p:nvSpPr>
              <p:spPr>
                <a:xfrm>
                  <a:off x="1298180" y="2618156"/>
                  <a:ext cx="706662" cy="60536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t>File</a:t>
                  </a:r>
                </a:p>
                <a:p>
                  <a:pPr algn="ctr"/>
                  <a:r>
                    <a:rPr kumimoji="1" lang="en-US" altLang="zh-CN" sz="1400" dirty="0" smtClean="0"/>
                    <a:t>Store</a:t>
                  </a:r>
                  <a:endParaRPr kumimoji="1" lang="zh-CN" altLang="en-US" sz="1400" dirty="0"/>
                </a:p>
              </p:txBody>
            </p:sp>
            <p:sp>
              <p:nvSpPr>
                <p:cNvPr id="93" name="文本框 92"/>
                <p:cNvSpPr txBox="1"/>
                <p:nvPr/>
              </p:nvSpPr>
              <p:spPr>
                <a:xfrm>
                  <a:off x="1298180" y="2038438"/>
                  <a:ext cx="706662" cy="427319"/>
                </a:xfrm>
                <a:prstGeom prst="rect">
                  <a:avLst/>
                </a:prstGeom>
              </p:spPr>
              <p:txBody>
                <a:bodyPr vert="horz" wrap="none" lIns="91410" tIns="45703" rIns="91410" bIns="45703" rtlCol="0">
                  <a:noAutofit/>
                </a:bodyPr>
                <a:lstStyle/>
                <a:p>
                  <a:pPr algn="ctr"/>
                  <a:r>
                    <a:rPr kumimoji="1" lang="en-US" altLang="zh-CN" dirty="0" smtClean="0"/>
                    <a:t>OSD</a:t>
                  </a:r>
                  <a:endParaRPr kumimoji="1" lang="zh-CN" altLang="en-US" dirty="0"/>
                </a:p>
              </p:txBody>
            </p:sp>
          </p:grpSp>
          <p:grpSp>
            <p:nvGrpSpPr>
              <p:cNvPr id="94" name="组 93"/>
              <p:cNvGrpSpPr/>
              <p:nvPr/>
            </p:nvGrpSpPr>
            <p:grpSpPr>
              <a:xfrm>
                <a:off x="3200387" y="1858064"/>
                <a:ext cx="1007532" cy="1550748"/>
                <a:chOff x="1109135" y="1849595"/>
                <a:chExt cx="1049866" cy="1550748"/>
              </a:xfrm>
            </p:grpSpPr>
            <p:sp>
              <p:nvSpPr>
                <p:cNvPr id="95" name="圆角矩形 94"/>
                <p:cNvSpPr/>
                <p:nvPr/>
              </p:nvSpPr>
              <p:spPr>
                <a:xfrm>
                  <a:off x="1109135" y="1849595"/>
                  <a:ext cx="1049866" cy="1550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96" name="圆角矩形 95"/>
                <p:cNvSpPr/>
                <p:nvPr/>
              </p:nvSpPr>
              <p:spPr>
                <a:xfrm>
                  <a:off x="1298180" y="2618156"/>
                  <a:ext cx="706662" cy="60536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t>File</a:t>
                  </a:r>
                </a:p>
                <a:p>
                  <a:pPr algn="ctr"/>
                  <a:r>
                    <a:rPr kumimoji="1" lang="en-US" altLang="zh-CN" sz="1400" dirty="0" smtClean="0"/>
                    <a:t>Store</a:t>
                  </a:r>
                  <a:endParaRPr kumimoji="1" lang="zh-CN" altLang="en-US" sz="1400" dirty="0"/>
                </a:p>
              </p:txBody>
            </p:sp>
            <p:sp>
              <p:nvSpPr>
                <p:cNvPr id="97" name="文本框 96"/>
                <p:cNvSpPr txBox="1"/>
                <p:nvPr/>
              </p:nvSpPr>
              <p:spPr>
                <a:xfrm>
                  <a:off x="1298180" y="2038438"/>
                  <a:ext cx="706662" cy="427319"/>
                </a:xfrm>
                <a:prstGeom prst="rect">
                  <a:avLst/>
                </a:prstGeom>
              </p:spPr>
              <p:txBody>
                <a:bodyPr vert="horz" wrap="none" lIns="91410" tIns="45703" rIns="91410" bIns="45703" rtlCol="0">
                  <a:noAutofit/>
                </a:bodyPr>
                <a:lstStyle/>
                <a:p>
                  <a:pPr algn="ctr"/>
                  <a:r>
                    <a:rPr kumimoji="1" lang="en-US" altLang="zh-CN" dirty="0" smtClean="0"/>
                    <a:t>OSD</a:t>
                  </a:r>
                  <a:endParaRPr kumimoji="1" lang="zh-CN" altLang="en-US" dirty="0"/>
                </a:p>
              </p:txBody>
            </p:sp>
          </p:grpSp>
        </p:grpSp>
        <p:grpSp>
          <p:nvGrpSpPr>
            <p:cNvPr id="130" name="组 129"/>
            <p:cNvGrpSpPr/>
            <p:nvPr/>
          </p:nvGrpSpPr>
          <p:grpSpPr>
            <a:xfrm>
              <a:off x="7674411" y="205980"/>
              <a:ext cx="1435723" cy="1614353"/>
              <a:chOff x="626533" y="1857786"/>
              <a:chExt cx="1524000" cy="2472925"/>
            </a:xfrm>
          </p:grpSpPr>
          <p:sp>
            <p:nvSpPr>
              <p:cNvPr id="119" name="圆角矩形 118"/>
              <p:cNvSpPr/>
              <p:nvPr/>
            </p:nvSpPr>
            <p:spPr>
              <a:xfrm>
                <a:off x="626533" y="1857786"/>
                <a:ext cx="1524000" cy="24729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20" name="圆角矩形 119"/>
              <p:cNvSpPr/>
              <p:nvPr/>
            </p:nvSpPr>
            <p:spPr>
              <a:xfrm>
                <a:off x="753534" y="2422457"/>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121" name="圆角矩形 120"/>
              <p:cNvSpPr/>
              <p:nvPr/>
            </p:nvSpPr>
            <p:spPr>
              <a:xfrm>
                <a:off x="1490136" y="2422457"/>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122" name="圆角矩形 121"/>
              <p:cNvSpPr/>
              <p:nvPr/>
            </p:nvSpPr>
            <p:spPr>
              <a:xfrm>
                <a:off x="753534" y="2972790"/>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123" name="圆角矩形 122"/>
              <p:cNvSpPr/>
              <p:nvPr/>
            </p:nvSpPr>
            <p:spPr>
              <a:xfrm>
                <a:off x="753534" y="3531591"/>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124" name="圆角矩形 123"/>
              <p:cNvSpPr/>
              <p:nvPr/>
            </p:nvSpPr>
            <p:spPr>
              <a:xfrm>
                <a:off x="1490136" y="2964320"/>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125" name="圆角矩形 124"/>
              <p:cNvSpPr/>
              <p:nvPr/>
            </p:nvSpPr>
            <p:spPr>
              <a:xfrm>
                <a:off x="1490136" y="3531591"/>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129" name="文本框 128"/>
              <p:cNvSpPr txBox="1"/>
              <p:nvPr/>
            </p:nvSpPr>
            <p:spPr>
              <a:xfrm>
                <a:off x="922867" y="1943428"/>
                <a:ext cx="914400" cy="364067"/>
              </a:xfrm>
              <a:prstGeom prst="rect">
                <a:avLst/>
              </a:prstGeom>
            </p:spPr>
            <p:txBody>
              <a:bodyPr vert="horz" wrap="none" lIns="91410" tIns="45703" rIns="91410" bIns="45703" rtlCol="0">
                <a:noAutofit/>
              </a:bodyPr>
              <a:lstStyle/>
              <a:p>
                <a:pPr algn="ctr"/>
                <a:r>
                  <a:rPr kumimoji="1" lang="en-US" altLang="zh-CN" dirty="0" smtClean="0"/>
                  <a:t>RADOS</a:t>
                </a:r>
              </a:p>
            </p:txBody>
          </p:sp>
        </p:grpSp>
        <p:cxnSp>
          <p:nvCxnSpPr>
            <p:cNvPr id="132" name="直线连接符 131"/>
            <p:cNvCxnSpPr/>
            <p:nvPr/>
          </p:nvCxnSpPr>
          <p:spPr>
            <a:xfrm flipH="1">
              <a:off x="4326467" y="574604"/>
              <a:ext cx="3467590" cy="746379"/>
            </a:xfrm>
            <a:prstGeom prst="line">
              <a:avLst/>
            </a:prstGeom>
            <a:ln>
              <a:prstDash val="dashDot"/>
            </a:ln>
          </p:spPr>
          <p:style>
            <a:lnRef idx="2">
              <a:schemeClr val="dk1"/>
            </a:lnRef>
            <a:fillRef idx="0">
              <a:schemeClr val="dk1"/>
            </a:fillRef>
            <a:effectRef idx="1">
              <a:schemeClr val="dk1"/>
            </a:effectRef>
            <a:fontRef idx="minor">
              <a:schemeClr val="tx1"/>
            </a:fontRef>
          </p:style>
        </p:cxnSp>
        <p:cxnSp>
          <p:nvCxnSpPr>
            <p:cNvPr id="134" name="直线连接符 133"/>
            <p:cNvCxnSpPr/>
            <p:nvPr/>
          </p:nvCxnSpPr>
          <p:spPr>
            <a:xfrm flipH="1">
              <a:off x="7328324" y="1558434"/>
              <a:ext cx="465732" cy="2551632"/>
            </a:xfrm>
            <a:prstGeom prst="line">
              <a:avLst/>
            </a:prstGeom>
            <a:ln>
              <a:prstDash val="dashDot"/>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22314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lstStyle/>
          <a:p>
            <a:r>
              <a:rPr kumimoji="1" lang="en-US" altLang="zh-CN" dirty="0" err="1"/>
              <a:t>c</a:t>
            </a:r>
            <a:r>
              <a:rPr kumimoji="1" lang="en-US" altLang="zh-CN" dirty="0" err="1" smtClean="0"/>
              <a:t>ephfs</a:t>
            </a:r>
            <a:r>
              <a:rPr kumimoji="1" lang="en-US" altLang="zh-CN" dirty="0" smtClean="0"/>
              <a:t> </a:t>
            </a:r>
            <a:r>
              <a:rPr kumimoji="1" lang="en-US" altLang="zh-CN" dirty="0" err="1" smtClean="0">
                <a:solidFill>
                  <a:srgbClr val="008000"/>
                </a:solidFill>
              </a:rPr>
              <a:t>M</a:t>
            </a:r>
            <a:r>
              <a:rPr kumimoji="1" lang="en-US" altLang="zh-CN" dirty="0" err="1" smtClean="0"/>
              <a:t>eat</a:t>
            </a:r>
            <a:r>
              <a:rPr kumimoji="1" lang="en-US" altLang="zh-CN" dirty="0" err="1" smtClean="0">
                <a:solidFill>
                  <a:srgbClr val="008000"/>
                </a:solidFill>
              </a:rPr>
              <a:t>D</a:t>
            </a:r>
            <a:r>
              <a:rPr kumimoji="1" lang="en-US" altLang="zh-CN" dirty="0" err="1" smtClean="0"/>
              <a:t>ata</a:t>
            </a:r>
            <a:r>
              <a:rPr kumimoji="1" lang="en-US" altLang="zh-CN" dirty="0" smtClean="0"/>
              <a:t> </a:t>
            </a:r>
            <a:r>
              <a:rPr kumimoji="1" lang="en-US" altLang="zh-CN" dirty="0" smtClean="0">
                <a:solidFill>
                  <a:srgbClr val="008000"/>
                </a:solidFill>
              </a:rPr>
              <a:t>S</a:t>
            </a:r>
            <a:r>
              <a:rPr kumimoji="1" lang="en-US" altLang="zh-CN" dirty="0" smtClean="0"/>
              <a:t>erver</a:t>
            </a:r>
            <a:endParaRPr kumimoji="1" lang="zh-CN" altLang="en-US" dirty="0"/>
          </a:p>
        </p:txBody>
      </p:sp>
      <p:sp>
        <p:nvSpPr>
          <p:cNvPr id="42" name="内容占位符 41"/>
          <p:cNvSpPr>
            <a:spLocks noGrp="1"/>
          </p:cNvSpPr>
          <p:nvPr>
            <p:ph sz="half" idx="1"/>
          </p:nvPr>
        </p:nvSpPr>
        <p:spPr/>
        <p:txBody>
          <a:bodyPr>
            <a:normAutofit fontScale="77500" lnSpcReduction="20000"/>
          </a:bodyPr>
          <a:lstStyle/>
          <a:p>
            <a:r>
              <a:rPr kumimoji="1" lang="en-US" altLang="zh-CN" dirty="0" smtClean="0"/>
              <a:t>MDS store data at RADOS</a:t>
            </a:r>
          </a:p>
          <a:p>
            <a:pPr lvl="1"/>
            <a:r>
              <a:rPr kumimoji="1" lang="en-US" altLang="zh-CN" dirty="0" smtClean="0"/>
              <a:t>Directories, Files ownership, access mode </a:t>
            </a:r>
            <a:r>
              <a:rPr kumimoji="1" lang="en-US" altLang="zh-CN" dirty="0" err="1" smtClean="0"/>
              <a:t>etc</a:t>
            </a:r>
            <a:endParaRPr kumimoji="1" lang="en-US" altLang="zh-CN" dirty="0" smtClean="0"/>
          </a:p>
          <a:p>
            <a:r>
              <a:rPr kumimoji="1" lang="en-US" altLang="zh-CN" dirty="0" smtClean="0"/>
              <a:t>POSIX compatible</a:t>
            </a:r>
          </a:p>
          <a:p>
            <a:r>
              <a:rPr kumimoji="1" lang="en-US" altLang="zh-CN" dirty="0" smtClean="0"/>
              <a:t>Don’t Server File</a:t>
            </a:r>
          </a:p>
          <a:p>
            <a:r>
              <a:rPr kumimoji="1" lang="en-US" altLang="zh-CN" dirty="0" smtClean="0"/>
              <a:t>Only Required for share </a:t>
            </a:r>
            <a:r>
              <a:rPr kumimoji="1" lang="en-US" altLang="zh-CN" dirty="0" err="1" smtClean="0"/>
              <a:t>filesystem</a:t>
            </a:r>
            <a:endParaRPr kumimoji="1" lang="en-US" altLang="zh-CN" dirty="0" smtClean="0"/>
          </a:p>
          <a:p>
            <a:r>
              <a:rPr kumimoji="1" lang="en-US" altLang="zh-CN" dirty="0" smtClean="0"/>
              <a:t>High Availability and Scalable</a:t>
            </a:r>
            <a:endParaRPr kumimoji="1" lang="zh-CN" altLang="en-US" dirty="0"/>
          </a:p>
        </p:txBody>
      </p:sp>
      <p:grpSp>
        <p:nvGrpSpPr>
          <p:cNvPr id="109" name="组 108"/>
          <p:cNvGrpSpPr/>
          <p:nvPr/>
        </p:nvGrpSpPr>
        <p:grpSpPr>
          <a:xfrm>
            <a:off x="4428064" y="1442575"/>
            <a:ext cx="4673601" cy="2926225"/>
            <a:chOff x="3945467" y="1442575"/>
            <a:chExt cx="4673601" cy="2926225"/>
          </a:xfrm>
        </p:grpSpPr>
        <p:grpSp>
          <p:nvGrpSpPr>
            <p:cNvPr id="108" name="组 107"/>
            <p:cNvGrpSpPr/>
            <p:nvPr/>
          </p:nvGrpSpPr>
          <p:grpSpPr>
            <a:xfrm>
              <a:off x="3945467" y="1895875"/>
              <a:ext cx="2590801" cy="2472925"/>
              <a:chOff x="3945467" y="1895875"/>
              <a:chExt cx="2590801" cy="2472925"/>
            </a:xfrm>
          </p:grpSpPr>
          <p:sp>
            <p:nvSpPr>
              <p:cNvPr id="93" name="圆角矩形 92"/>
              <p:cNvSpPr/>
              <p:nvPr/>
            </p:nvSpPr>
            <p:spPr>
              <a:xfrm>
                <a:off x="3945467" y="2282749"/>
                <a:ext cx="2590801" cy="18457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03" name="圆角矩形 102"/>
              <p:cNvSpPr/>
              <p:nvPr/>
            </p:nvSpPr>
            <p:spPr>
              <a:xfrm>
                <a:off x="4114800" y="1895875"/>
                <a:ext cx="1524000" cy="24729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94" name="圆角矩形 93"/>
              <p:cNvSpPr/>
              <p:nvPr/>
            </p:nvSpPr>
            <p:spPr>
              <a:xfrm>
                <a:off x="4241801" y="2460546"/>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95" name="圆角矩形 94"/>
              <p:cNvSpPr/>
              <p:nvPr/>
            </p:nvSpPr>
            <p:spPr>
              <a:xfrm>
                <a:off x="4978403" y="2460546"/>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96" name="圆角矩形 95"/>
              <p:cNvSpPr/>
              <p:nvPr/>
            </p:nvSpPr>
            <p:spPr>
              <a:xfrm>
                <a:off x="4241801" y="3010879"/>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97" name="圆角矩形 96"/>
              <p:cNvSpPr/>
              <p:nvPr/>
            </p:nvSpPr>
            <p:spPr>
              <a:xfrm>
                <a:off x="4241801" y="3569680"/>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98" name="圆角矩形 97"/>
              <p:cNvSpPr/>
              <p:nvPr/>
            </p:nvSpPr>
            <p:spPr>
              <a:xfrm>
                <a:off x="4978403" y="3002409"/>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99" name="圆角矩形 98"/>
              <p:cNvSpPr/>
              <p:nvPr/>
            </p:nvSpPr>
            <p:spPr>
              <a:xfrm>
                <a:off x="4978403" y="3569680"/>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100" name="圆角矩形 99"/>
              <p:cNvSpPr/>
              <p:nvPr/>
            </p:nvSpPr>
            <p:spPr>
              <a:xfrm>
                <a:off x="5748869" y="2460546"/>
                <a:ext cx="567264"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000" dirty="0" smtClean="0"/>
                  <a:t>MDS</a:t>
                </a:r>
                <a:endParaRPr kumimoji="1" lang="zh-CN" altLang="en-US" sz="1000" dirty="0"/>
              </a:p>
            </p:txBody>
          </p:sp>
          <p:sp>
            <p:nvSpPr>
              <p:cNvPr id="101" name="圆角矩形 100"/>
              <p:cNvSpPr/>
              <p:nvPr/>
            </p:nvSpPr>
            <p:spPr>
              <a:xfrm>
                <a:off x="5748869" y="3002409"/>
                <a:ext cx="567264"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000" dirty="0" smtClean="0"/>
                  <a:t>MDS</a:t>
                </a:r>
                <a:endParaRPr kumimoji="1" lang="zh-CN" altLang="en-US" sz="1000" dirty="0"/>
              </a:p>
            </p:txBody>
          </p:sp>
          <p:sp>
            <p:nvSpPr>
              <p:cNvPr id="102" name="圆角矩形 101"/>
              <p:cNvSpPr/>
              <p:nvPr/>
            </p:nvSpPr>
            <p:spPr>
              <a:xfrm>
                <a:off x="5748869" y="3569680"/>
                <a:ext cx="567264"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000" dirty="0" smtClean="0"/>
                  <a:t>MDS</a:t>
                </a:r>
                <a:endParaRPr kumimoji="1" lang="zh-CN" altLang="en-US" sz="1000" dirty="0"/>
              </a:p>
            </p:txBody>
          </p:sp>
          <p:sp>
            <p:nvSpPr>
              <p:cNvPr id="104" name="文本框 103"/>
              <p:cNvSpPr txBox="1"/>
              <p:nvPr/>
            </p:nvSpPr>
            <p:spPr>
              <a:xfrm>
                <a:off x="4411134" y="1981517"/>
                <a:ext cx="914400" cy="364067"/>
              </a:xfrm>
              <a:prstGeom prst="rect">
                <a:avLst/>
              </a:prstGeom>
            </p:spPr>
            <p:txBody>
              <a:bodyPr vert="horz" wrap="none" lIns="91410" tIns="45703" rIns="91410" bIns="45703" rtlCol="0">
                <a:noAutofit/>
              </a:bodyPr>
              <a:lstStyle/>
              <a:p>
                <a:pPr algn="ctr"/>
                <a:r>
                  <a:rPr kumimoji="1" lang="en-US" altLang="zh-CN" dirty="0" smtClean="0"/>
                  <a:t>RADOS</a:t>
                </a:r>
              </a:p>
            </p:txBody>
          </p:sp>
        </p:grpSp>
        <p:grpSp>
          <p:nvGrpSpPr>
            <p:cNvPr id="77" name="组 76"/>
            <p:cNvGrpSpPr/>
            <p:nvPr/>
          </p:nvGrpSpPr>
          <p:grpSpPr>
            <a:xfrm>
              <a:off x="7704668" y="1485528"/>
              <a:ext cx="914400" cy="1173985"/>
              <a:chOff x="3894666" y="1574800"/>
              <a:chExt cx="914400" cy="1173985"/>
            </a:xfrm>
          </p:grpSpPr>
          <p:pic>
            <p:nvPicPr>
              <p:cNvPr id="91"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2597" y="1842186"/>
                <a:ext cx="514886" cy="906599"/>
              </a:xfrm>
              <a:prstGeom prst="rect">
                <a:avLst/>
              </a:prstGeom>
            </p:spPr>
          </p:pic>
          <p:sp>
            <p:nvSpPr>
              <p:cNvPr id="92" name="文本框 91"/>
              <p:cNvSpPr txBox="1"/>
              <p:nvPr/>
            </p:nvSpPr>
            <p:spPr>
              <a:xfrm>
                <a:off x="3894666" y="1574800"/>
                <a:ext cx="914400" cy="364067"/>
              </a:xfrm>
              <a:prstGeom prst="rect">
                <a:avLst/>
              </a:prstGeom>
            </p:spPr>
            <p:txBody>
              <a:bodyPr vert="horz" wrap="none" lIns="91410" tIns="45703" rIns="91410" bIns="45703" rtlCol="0">
                <a:noAutofit/>
              </a:bodyPr>
              <a:lstStyle/>
              <a:p>
                <a:pPr algn="ctr"/>
                <a:r>
                  <a:rPr kumimoji="1" lang="en-US" altLang="zh-CN" dirty="0" err="1" smtClean="0"/>
                  <a:t>CephFS</a:t>
                </a:r>
                <a:endParaRPr kumimoji="1" lang="en-US" altLang="zh-CN" dirty="0" smtClean="0"/>
              </a:p>
              <a:p>
                <a:pPr algn="ctr"/>
                <a:r>
                  <a:rPr kumimoji="1" lang="en-US" altLang="zh-CN" dirty="0" smtClean="0"/>
                  <a:t>Client</a:t>
                </a:r>
              </a:p>
            </p:txBody>
          </p:sp>
        </p:grpSp>
        <p:sp>
          <p:nvSpPr>
            <p:cNvPr id="78" name="多文档 77"/>
            <p:cNvSpPr/>
            <p:nvPr/>
          </p:nvSpPr>
          <p:spPr>
            <a:xfrm>
              <a:off x="6942668" y="2858479"/>
              <a:ext cx="762000" cy="719667"/>
            </a:xfrm>
            <a:prstGeom prst="flowChartMultidocumen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smtClean="0"/>
                <a:t>META</a:t>
              </a:r>
              <a:endParaRPr kumimoji="1" lang="zh-CN" altLang="en-US" sz="1400" dirty="0"/>
            </a:p>
          </p:txBody>
        </p:sp>
        <p:cxnSp>
          <p:nvCxnSpPr>
            <p:cNvPr id="79" name="直线箭头连接符 78"/>
            <p:cNvCxnSpPr>
              <a:stCxn id="78" idx="1"/>
              <a:endCxn id="100" idx="3"/>
            </p:cNvCxnSpPr>
            <p:nvPr/>
          </p:nvCxnSpPr>
          <p:spPr>
            <a:xfrm flipH="1" flipV="1">
              <a:off x="6316133" y="2659513"/>
              <a:ext cx="626535" cy="558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0" name="直线箭头连接符 79"/>
            <p:cNvCxnSpPr>
              <a:stCxn id="78" idx="1"/>
              <a:endCxn id="101" idx="3"/>
            </p:cNvCxnSpPr>
            <p:nvPr/>
          </p:nvCxnSpPr>
          <p:spPr>
            <a:xfrm flipH="1" flipV="1">
              <a:off x="6316133" y="3201376"/>
              <a:ext cx="626535" cy="1693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1" name="直线箭头连接符 80"/>
            <p:cNvCxnSpPr>
              <a:stCxn id="78" idx="1"/>
              <a:endCxn id="102" idx="3"/>
            </p:cNvCxnSpPr>
            <p:nvPr/>
          </p:nvCxnSpPr>
          <p:spPr>
            <a:xfrm flipH="1">
              <a:off x="6316133" y="3218313"/>
              <a:ext cx="626535" cy="5503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2" name="直线箭头连接符 81"/>
            <p:cNvCxnSpPr>
              <a:stCxn id="78" idx="3"/>
              <a:endCxn id="91" idx="1"/>
            </p:cNvCxnSpPr>
            <p:nvPr/>
          </p:nvCxnSpPr>
          <p:spPr>
            <a:xfrm flipV="1">
              <a:off x="7704668" y="2206214"/>
              <a:ext cx="227931" cy="101209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nvGrpSpPr>
            <p:cNvPr id="83" name="组 82"/>
            <p:cNvGrpSpPr/>
            <p:nvPr/>
          </p:nvGrpSpPr>
          <p:grpSpPr>
            <a:xfrm>
              <a:off x="6045202" y="1442575"/>
              <a:ext cx="1100666" cy="629148"/>
              <a:chOff x="3581399" y="1643817"/>
              <a:chExt cx="1100666" cy="629148"/>
            </a:xfrm>
          </p:grpSpPr>
          <p:sp>
            <p:nvSpPr>
              <p:cNvPr id="88" name="存储的数据 87"/>
              <p:cNvSpPr/>
              <p:nvPr/>
            </p:nvSpPr>
            <p:spPr>
              <a:xfrm>
                <a:off x="3581399" y="1819665"/>
                <a:ext cx="973667" cy="453300"/>
              </a:xfrm>
              <a:prstGeom prst="flowChartOnlineStorage">
                <a:avLst/>
              </a:prstGeom>
            </p:spPr>
            <p:style>
              <a:lnRef idx="3">
                <a:schemeClr val="lt1"/>
              </a:lnRef>
              <a:fillRef idx="1">
                <a:schemeClr val="dk1"/>
              </a:fillRef>
              <a:effectRef idx="1">
                <a:schemeClr val="dk1"/>
              </a:effectRef>
              <a:fontRef idx="minor">
                <a:schemeClr val="lt1"/>
              </a:fontRef>
            </p:style>
            <p:txBody>
              <a:bodyPr rtlCol="0" anchor="ctr"/>
              <a:lstStyle/>
              <a:p>
                <a:r>
                  <a:rPr kumimoji="1" lang="en-US" altLang="zh-CN" dirty="0" smtClean="0"/>
                  <a:t>Data</a:t>
                </a:r>
                <a:endParaRPr kumimoji="1" lang="zh-CN" altLang="en-US" dirty="0"/>
              </a:p>
            </p:txBody>
          </p:sp>
          <p:sp>
            <p:nvSpPr>
              <p:cNvPr id="89" name="存储的数据 88"/>
              <p:cNvSpPr/>
              <p:nvPr/>
            </p:nvSpPr>
            <p:spPr>
              <a:xfrm>
                <a:off x="3649132" y="1728481"/>
                <a:ext cx="973667" cy="453300"/>
              </a:xfrm>
              <a:prstGeom prst="flowChartOnlineStorage">
                <a:avLst/>
              </a:prstGeom>
            </p:spPr>
            <p:style>
              <a:lnRef idx="3">
                <a:schemeClr val="lt1"/>
              </a:lnRef>
              <a:fillRef idx="1">
                <a:schemeClr val="dk1"/>
              </a:fillRef>
              <a:effectRef idx="1">
                <a:schemeClr val="dk1"/>
              </a:effectRef>
              <a:fontRef idx="minor">
                <a:schemeClr val="lt1"/>
              </a:fontRef>
            </p:style>
            <p:txBody>
              <a:bodyPr rtlCol="0" anchor="ctr"/>
              <a:lstStyle/>
              <a:p>
                <a:r>
                  <a:rPr kumimoji="1" lang="en-US" altLang="zh-CN" dirty="0" smtClean="0"/>
                  <a:t>Data</a:t>
                </a:r>
                <a:endParaRPr kumimoji="1" lang="zh-CN" altLang="en-US" dirty="0"/>
              </a:p>
            </p:txBody>
          </p:sp>
          <p:sp>
            <p:nvSpPr>
              <p:cNvPr id="90" name="存储的数据 89"/>
              <p:cNvSpPr/>
              <p:nvPr/>
            </p:nvSpPr>
            <p:spPr>
              <a:xfrm>
                <a:off x="3708398" y="1643817"/>
                <a:ext cx="973667" cy="453300"/>
              </a:xfrm>
              <a:prstGeom prst="flowChartOnlineStorage">
                <a:avLst/>
              </a:prstGeom>
            </p:spPr>
            <p:style>
              <a:lnRef idx="3">
                <a:schemeClr val="lt1"/>
              </a:lnRef>
              <a:fillRef idx="1">
                <a:schemeClr val="dk1"/>
              </a:fillRef>
              <a:effectRef idx="1">
                <a:schemeClr val="dk1"/>
              </a:effectRef>
              <a:fontRef idx="minor">
                <a:schemeClr val="lt1"/>
              </a:fontRef>
            </p:style>
            <p:txBody>
              <a:bodyPr rtlCol="0" anchor="ctr"/>
              <a:lstStyle/>
              <a:p>
                <a:r>
                  <a:rPr kumimoji="1" lang="en-US" altLang="zh-CN" dirty="0" smtClean="0"/>
                  <a:t>Data</a:t>
                </a:r>
                <a:endParaRPr kumimoji="1" lang="zh-CN" altLang="en-US" dirty="0"/>
              </a:p>
            </p:txBody>
          </p:sp>
        </p:grpSp>
        <p:cxnSp>
          <p:nvCxnSpPr>
            <p:cNvPr id="84" name="直线箭头连接符 83"/>
            <p:cNvCxnSpPr>
              <a:stCxn id="88" idx="1"/>
            </p:cNvCxnSpPr>
            <p:nvPr/>
          </p:nvCxnSpPr>
          <p:spPr>
            <a:xfrm flipH="1">
              <a:off x="5638800" y="1845073"/>
              <a:ext cx="406402" cy="61547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5" name="直线箭头连接符 84"/>
            <p:cNvCxnSpPr>
              <a:stCxn id="88" idx="1"/>
            </p:cNvCxnSpPr>
            <p:nvPr/>
          </p:nvCxnSpPr>
          <p:spPr>
            <a:xfrm flipH="1">
              <a:off x="5638800" y="1845073"/>
              <a:ext cx="406402" cy="2266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6" name="直线箭头连接符 85"/>
            <p:cNvCxnSpPr>
              <a:stCxn id="88" idx="1"/>
            </p:cNvCxnSpPr>
            <p:nvPr/>
          </p:nvCxnSpPr>
          <p:spPr>
            <a:xfrm flipH="1">
              <a:off x="5080000" y="1845073"/>
              <a:ext cx="965202" cy="508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7" name="直线箭头连接符 86"/>
            <p:cNvCxnSpPr>
              <a:stCxn id="91" idx="1"/>
              <a:endCxn id="90" idx="3"/>
            </p:cNvCxnSpPr>
            <p:nvPr/>
          </p:nvCxnSpPr>
          <p:spPr>
            <a:xfrm flipH="1" flipV="1">
              <a:off x="6983590" y="1669225"/>
              <a:ext cx="949009" cy="5369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7525598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smtClean="0"/>
              <a:t>Google: Traditional Storage </a:t>
            </a:r>
            <a:endParaRPr kumimoji="1" lang="zh-CN" altLang="en-US" dirty="0"/>
          </a:p>
        </p:txBody>
      </p:sp>
      <p:pic>
        <p:nvPicPr>
          <p:cNvPr id="19" name="图片 18" descr="traditional storage b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00" y="1193800"/>
            <a:ext cx="4555067" cy="3416300"/>
          </a:xfrm>
          <a:prstGeom prst="rect">
            <a:avLst/>
          </a:prstGeom>
        </p:spPr>
      </p:pic>
    </p:spTree>
    <p:extLst>
      <p:ext uri="{BB962C8B-B14F-4D97-AF65-F5344CB8AC3E}">
        <p14:creationId xmlns:p14="http://schemas.microsoft.com/office/powerpoint/2010/main" val="153932143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CRUSH map</a:t>
            </a:r>
            <a:endParaRPr kumimoji="1" lang="zh-CN" altLang="en-US" dirty="0"/>
          </a:p>
        </p:txBody>
      </p:sp>
      <p:sp>
        <p:nvSpPr>
          <p:cNvPr id="3" name="内容占位符 2"/>
          <p:cNvSpPr>
            <a:spLocks noGrp="1"/>
          </p:cNvSpPr>
          <p:nvPr>
            <p:ph idx="1"/>
          </p:nvPr>
        </p:nvSpPr>
        <p:spPr/>
        <p:txBody>
          <a:bodyPr>
            <a:normAutofit fontScale="85000" lnSpcReduction="20000"/>
          </a:bodyPr>
          <a:lstStyle/>
          <a:p>
            <a:r>
              <a:rPr kumimoji="1" lang="en-US" altLang="zh-CN" dirty="0" smtClean="0">
                <a:solidFill>
                  <a:srgbClr val="008000"/>
                </a:solidFill>
              </a:rPr>
              <a:t>Devices:</a:t>
            </a:r>
          </a:p>
          <a:p>
            <a:pPr lvl="1"/>
            <a:r>
              <a:rPr kumimoji="1" lang="en-US" altLang="zh-CN" dirty="0" smtClean="0"/>
              <a:t>Devices </a:t>
            </a:r>
            <a:r>
              <a:rPr kumimoji="1" lang="en-US" altLang="zh-CN" dirty="0"/>
              <a:t>consist of any object storage device–i.e., the storage drive corresponding to a </a:t>
            </a:r>
            <a:r>
              <a:rPr kumimoji="1" lang="en-US" altLang="zh-CN" dirty="0" err="1"/>
              <a:t>ceph-osd</a:t>
            </a:r>
            <a:r>
              <a:rPr kumimoji="1" lang="en-US" altLang="zh-CN" dirty="0"/>
              <a:t> daemon. You should have a device for each OSD daemon in your </a:t>
            </a:r>
            <a:r>
              <a:rPr kumimoji="1" lang="en-US" altLang="zh-CN" dirty="0" err="1"/>
              <a:t>Ceph</a:t>
            </a:r>
            <a:r>
              <a:rPr kumimoji="1" lang="en-US" altLang="zh-CN" dirty="0"/>
              <a:t> configuration file.</a:t>
            </a:r>
          </a:p>
          <a:p>
            <a:r>
              <a:rPr kumimoji="1" lang="en-US" altLang="zh-CN" dirty="0">
                <a:solidFill>
                  <a:srgbClr val="008000"/>
                </a:solidFill>
              </a:rPr>
              <a:t>Bucket </a:t>
            </a:r>
            <a:r>
              <a:rPr kumimoji="1" lang="en-US" altLang="zh-CN" dirty="0" smtClean="0">
                <a:solidFill>
                  <a:srgbClr val="008000"/>
                </a:solidFill>
              </a:rPr>
              <a:t>Types:</a:t>
            </a:r>
          </a:p>
          <a:p>
            <a:pPr lvl="1"/>
            <a:r>
              <a:rPr kumimoji="1" lang="en-US" altLang="zh-CN" dirty="0" smtClean="0"/>
              <a:t>Bucket </a:t>
            </a:r>
            <a:r>
              <a:rPr kumimoji="1" lang="en-US" altLang="zh-CN" dirty="0"/>
              <a:t>types define the types of buckets used in your CRUSH hierarchy. Buckets consist of a hierarchical aggregation of storage locations (e.g., rows, racks, chassis, hosts, etc.) and their assigned weights.</a:t>
            </a:r>
          </a:p>
          <a:p>
            <a:r>
              <a:rPr kumimoji="1" lang="en-US" altLang="zh-CN" dirty="0">
                <a:solidFill>
                  <a:srgbClr val="008000"/>
                </a:solidFill>
              </a:rPr>
              <a:t>Bucket </a:t>
            </a:r>
            <a:r>
              <a:rPr kumimoji="1" lang="en-US" altLang="zh-CN" dirty="0" smtClean="0">
                <a:solidFill>
                  <a:srgbClr val="008000"/>
                </a:solidFill>
              </a:rPr>
              <a:t>Instances:</a:t>
            </a:r>
          </a:p>
          <a:p>
            <a:pPr lvl="1"/>
            <a:r>
              <a:rPr kumimoji="1" lang="en-US" altLang="zh-CN" dirty="0" smtClean="0"/>
              <a:t>Once </a:t>
            </a:r>
            <a:r>
              <a:rPr kumimoji="1" lang="en-US" altLang="zh-CN" dirty="0"/>
              <a:t>you define bucket types, you must declare bucket instances for your hosts, and any other failure domain partitioning you choose.</a:t>
            </a:r>
          </a:p>
          <a:p>
            <a:r>
              <a:rPr kumimoji="1" lang="en-US" altLang="zh-CN" dirty="0">
                <a:solidFill>
                  <a:srgbClr val="008000"/>
                </a:solidFill>
              </a:rPr>
              <a:t>Rules</a:t>
            </a:r>
            <a:r>
              <a:rPr kumimoji="1" lang="en-US" altLang="zh-CN" dirty="0" smtClean="0">
                <a:solidFill>
                  <a:srgbClr val="008000"/>
                </a:solidFill>
              </a:rPr>
              <a:t>:</a:t>
            </a:r>
          </a:p>
          <a:p>
            <a:pPr lvl="1"/>
            <a:r>
              <a:rPr kumimoji="1" lang="en-US" altLang="zh-CN" dirty="0" smtClean="0"/>
              <a:t>Rules </a:t>
            </a:r>
            <a:r>
              <a:rPr kumimoji="1" lang="en-US" altLang="zh-CN" dirty="0"/>
              <a:t>consist of the manner of selecting buckets.</a:t>
            </a:r>
            <a:endParaRPr kumimoji="1" lang="zh-CN" altLang="en-US" dirty="0"/>
          </a:p>
        </p:txBody>
      </p:sp>
    </p:spTree>
    <p:extLst>
      <p:ext uri="{BB962C8B-B14F-4D97-AF65-F5344CB8AC3E}">
        <p14:creationId xmlns:p14="http://schemas.microsoft.com/office/powerpoint/2010/main" val="8993447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Kraken / SUSE Key Features</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TW" dirty="0" smtClean="0"/>
              <a:t>Client from multiple OS and hardware including ARM</a:t>
            </a:r>
            <a:endParaRPr lang="zh-TW" altLang="en-US" dirty="0" smtClean="0"/>
          </a:p>
          <a:p>
            <a:r>
              <a:rPr lang="en-US" altLang="zh-TW" dirty="0"/>
              <a:t>Multi Path </a:t>
            </a:r>
            <a:r>
              <a:rPr lang="en-US" altLang="zh-TW" dirty="0" err="1"/>
              <a:t>iSCSI</a:t>
            </a:r>
            <a:r>
              <a:rPr lang="en-US" altLang="zh-TW" dirty="0"/>
              <a:t> support </a:t>
            </a:r>
            <a:endParaRPr lang="en-US" altLang="zh-TW" dirty="0" smtClean="0"/>
          </a:p>
          <a:p>
            <a:r>
              <a:rPr lang="en-US" altLang="zh-CHT" dirty="0"/>
              <a:t>Cloud Ready and S3 </a:t>
            </a:r>
            <a:r>
              <a:rPr lang="en-US" altLang="zh-CHT" dirty="0" smtClean="0"/>
              <a:t>Supported</a:t>
            </a:r>
            <a:endParaRPr lang="en-US" altLang="zh-TW" dirty="0"/>
          </a:p>
          <a:p>
            <a:r>
              <a:rPr lang="en-US" altLang="zh-TW" dirty="0" smtClean="0"/>
              <a:t>Data encryption over physical disk</a:t>
            </a:r>
          </a:p>
          <a:p>
            <a:r>
              <a:rPr lang="en-US" altLang="zh-TW" dirty="0" err="1" smtClean="0"/>
              <a:t>Cephfs</a:t>
            </a:r>
            <a:r>
              <a:rPr lang="en-US" altLang="zh-TW" dirty="0" smtClean="0"/>
              <a:t> support </a:t>
            </a:r>
            <a:endParaRPr lang="zh-TW" altLang="en-US" dirty="0"/>
          </a:p>
          <a:p>
            <a:r>
              <a:rPr lang="en-US" altLang="zh-TW" dirty="0" err="1" smtClean="0"/>
              <a:t>Bluestore</a:t>
            </a:r>
            <a:r>
              <a:rPr lang="en-US" altLang="zh-TW" dirty="0" smtClean="0"/>
              <a:t> support</a:t>
            </a:r>
          </a:p>
          <a:p>
            <a:r>
              <a:rPr lang="en-US" altLang="zh-TW" dirty="0" err="1"/>
              <a:t>Ceph</a:t>
            </a:r>
            <a:r>
              <a:rPr lang="en-US" altLang="zh-TW" dirty="0"/>
              <a:t>-</a:t>
            </a:r>
            <a:r>
              <a:rPr lang="en-US" altLang="zh-TW" dirty="0" smtClean="0"/>
              <a:t>manager</a:t>
            </a:r>
          </a:p>
          <a:p>
            <a:r>
              <a:rPr lang="en-US" altLang="zh-TW" dirty="0" err="1" smtClean="0"/>
              <a:t>openATTIC</a:t>
            </a:r>
            <a:endParaRPr lang="en-US" altLang="zh-TW" dirty="0" smtClean="0"/>
          </a:p>
          <a:p>
            <a:endParaRPr lang="en-US" altLang="zh-TW" dirty="0" smtClean="0"/>
          </a:p>
          <a:p>
            <a:endParaRPr lang="zh-TW" altLang="en-US" dirty="0"/>
          </a:p>
          <a:p>
            <a:endParaRPr kumimoji="1" lang="zh-CN" altLang="en-US" dirty="0"/>
          </a:p>
        </p:txBody>
      </p:sp>
    </p:spTree>
    <p:extLst>
      <p:ext uri="{BB962C8B-B14F-4D97-AF65-F5344CB8AC3E}">
        <p14:creationId xmlns:p14="http://schemas.microsoft.com/office/powerpoint/2010/main" val="30565299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ARM64 Server</a:t>
            </a:r>
            <a:endParaRPr kumimoji="1" lang="zh-CN" altLang="en-US" dirty="0"/>
          </a:p>
        </p:txBody>
      </p:sp>
      <p:sp>
        <p:nvSpPr>
          <p:cNvPr id="6" name="内容占位符 5"/>
          <p:cNvSpPr>
            <a:spLocks noGrp="1"/>
          </p:cNvSpPr>
          <p:nvPr>
            <p:ph sz="half" idx="1"/>
          </p:nvPr>
        </p:nvSpPr>
        <p:spPr/>
        <p:txBody>
          <a:bodyPr>
            <a:normAutofit/>
          </a:bodyPr>
          <a:lstStyle/>
          <a:p>
            <a:pPr>
              <a:spcAft>
                <a:spcPts val="1800"/>
              </a:spcAft>
            </a:pPr>
            <a:r>
              <a:rPr lang="en-GB" altLang="en-US" sz="1600" u="sng" dirty="0" err="1" smtClean="0">
                <a:ea typeface="Arial" panose="020B0604020202020204" pitchFamily="34" charset="0"/>
                <a:cs typeface="Arial" panose="020B0604020202020204" pitchFamily="34" charset="0"/>
              </a:rPr>
              <a:t>Ceph</a:t>
            </a:r>
            <a:r>
              <a:rPr lang="en-GB" altLang="en-US" sz="1600" u="sng" dirty="0" smtClean="0">
                <a:ea typeface="Arial" panose="020B0604020202020204" pitchFamily="34" charset="0"/>
                <a:cs typeface="Arial" panose="020B0604020202020204" pitchFamily="34" charset="0"/>
              </a:rPr>
              <a:t> already been tested with the following Gigabyte </a:t>
            </a:r>
            <a:r>
              <a:rPr lang="en-GB" altLang="en-US" sz="1600" u="sng" dirty="0" err="1" smtClean="0">
                <a:ea typeface="Arial" panose="020B0604020202020204" pitchFamily="34" charset="0"/>
                <a:cs typeface="Arial" panose="020B0604020202020204" pitchFamily="34" charset="0"/>
              </a:rPr>
              <a:t>Cavium</a:t>
            </a:r>
            <a:r>
              <a:rPr lang="en-GB" altLang="en-US" sz="1600" u="sng" dirty="0" smtClean="0">
                <a:ea typeface="Arial" panose="020B0604020202020204" pitchFamily="34" charset="0"/>
                <a:cs typeface="Arial" panose="020B0604020202020204" pitchFamily="34" charset="0"/>
              </a:rPr>
              <a:t> system</a:t>
            </a:r>
          </a:p>
          <a:p>
            <a:pPr>
              <a:spcAft>
                <a:spcPts val="1800"/>
              </a:spcAft>
            </a:pPr>
            <a:r>
              <a:rPr lang="en-GB" altLang="en-US" sz="1600" u="sng" dirty="0" smtClean="0">
                <a:ea typeface="Arial" panose="020B0604020202020204" pitchFamily="34" charset="0"/>
                <a:cs typeface="Arial" panose="020B0604020202020204" pitchFamily="34" charset="0"/>
              </a:rPr>
              <a:t>Gigabyte H270</a:t>
            </a:r>
            <a:r>
              <a:rPr lang="en-GB" altLang="en-US" sz="1600" u="sng" dirty="0">
                <a:ea typeface="Arial" panose="020B0604020202020204" pitchFamily="34" charset="0"/>
                <a:cs typeface="Arial" panose="020B0604020202020204" pitchFamily="34" charset="0"/>
              </a:rPr>
              <a:t>-</a:t>
            </a:r>
            <a:r>
              <a:rPr lang="en-GB" altLang="en-US" sz="1600" u="sng" dirty="0" smtClean="0">
                <a:ea typeface="Arial" panose="020B0604020202020204" pitchFamily="34" charset="0"/>
                <a:cs typeface="Arial" panose="020B0604020202020204" pitchFamily="34" charset="0"/>
              </a:rPr>
              <a:t>H70 </a:t>
            </a:r>
            <a:r>
              <a:rPr lang="en-GB" altLang="en-US" sz="1600" u="sng" dirty="0" err="1" smtClean="0">
                <a:ea typeface="Arial" panose="020B0604020202020204" pitchFamily="34" charset="0"/>
                <a:cs typeface="Arial" panose="020B0604020202020204" pitchFamily="34" charset="0"/>
              </a:rPr>
              <a:t>Cavium</a:t>
            </a:r>
            <a:endParaRPr lang="en-GB" altLang="en-US" sz="1600" u="sng" dirty="0">
              <a:ea typeface="Arial" panose="020B0604020202020204" pitchFamily="34" charset="0"/>
              <a:cs typeface="Arial" panose="020B0604020202020204" pitchFamily="34" charset="0"/>
            </a:endParaRPr>
          </a:p>
          <a:p>
            <a:pPr marL="360000" lvl="1" indent="0">
              <a:buFontTx/>
              <a:buChar char="-"/>
            </a:pPr>
            <a:r>
              <a:rPr lang="en-GB" altLang="en-US" sz="1400" dirty="0">
                <a:ea typeface="Arial" panose="020B0604020202020204" pitchFamily="34" charset="0"/>
                <a:cs typeface="Arial" panose="020B0604020202020204" pitchFamily="34" charset="0"/>
              </a:rPr>
              <a:t> 48 Core * 8 : 384 Cores</a:t>
            </a:r>
          </a:p>
          <a:p>
            <a:pPr marL="360000" lvl="1" indent="0">
              <a:buFontTx/>
              <a:buChar char="-"/>
            </a:pPr>
            <a:r>
              <a:rPr lang="en-GB" altLang="en-US" sz="1400" dirty="0">
                <a:ea typeface="Arial" panose="020B0604020202020204" pitchFamily="34" charset="0"/>
                <a:cs typeface="Arial" panose="020B0604020202020204" pitchFamily="34" charset="0"/>
              </a:rPr>
              <a:t> 32G * 32: 1T Memory</a:t>
            </a:r>
          </a:p>
          <a:p>
            <a:pPr marL="360000" lvl="1" indent="0">
              <a:buFontTx/>
              <a:buChar char="-"/>
            </a:pPr>
            <a:r>
              <a:rPr lang="en-GB" altLang="en-US" sz="1400" dirty="0">
                <a:ea typeface="Arial" panose="020B0604020202020204" pitchFamily="34" charset="0"/>
                <a:cs typeface="Arial" panose="020B0604020202020204" pitchFamily="34" charset="0"/>
              </a:rPr>
              <a:t> 256G * 16: 4T SSD</a:t>
            </a:r>
          </a:p>
          <a:p>
            <a:pPr marL="360000" lvl="1" indent="0">
              <a:buFontTx/>
              <a:buChar char="-"/>
            </a:pPr>
            <a:r>
              <a:rPr lang="en-GB" altLang="en-US" sz="1400" dirty="0">
                <a:ea typeface="Arial" panose="020B0604020202020204" pitchFamily="34" charset="0"/>
                <a:cs typeface="Arial" panose="020B0604020202020204" pitchFamily="34" charset="0"/>
              </a:rPr>
              <a:t> 40GbE * 8 Network</a:t>
            </a:r>
          </a:p>
          <a:p>
            <a:pPr marL="360000" lvl="1" indent="0">
              <a:buFontTx/>
              <a:buChar char="-"/>
            </a:pPr>
            <a:endParaRPr lang="en-GB" altLang="en-US" sz="1400" u="sng" dirty="0">
              <a:ea typeface="Arial" panose="020B0604020202020204" pitchFamily="34" charset="0"/>
              <a:cs typeface="Arial" panose="020B0604020202020204" pitchFamily="34" charset="0"/>
            </a:endParaRPr>
          </a:p>
          <a:p>
            <a:endParaRPr kumimoji="1" lang="zh-CN" altLang="en-US" sz="1600" dirty="0"/>
          </a:p>
        </p:txBody>
      </p:sp>
      <p:pic>
        <p:nvPicPr>
          <p:cNvPr id="8" name="内容占位符 7" descr="4590.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88" r="-1006"/>
          <a:stretch/>
        </p:blipFill>
        <p:spPr>
          <a:xfrm>
            <a:off x="4411135" y="85303"/>
            <a:ext cx="3268132" cy="4981998"/>
          </a:xfrm>
          <a:prstGeom prst="rect">
            <a:avLst/>
          </a:prstGeom>
        </p:spPr>
      </p:pic>
    </p:spTree>
    <p:extLst>
      <p:ext uri="{BB962C8B-B14F-4D97-AF65-F5344CB8AC3E}">
        <p14:creationId xmlns:p14="http://schemas.microsoft.com/office/powerpoint/2010/main" val="299965275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p:txBody>
          <a:bodyPr/>
          <a:lstStyle/>
          <a:p>
            <a:r>
              <a:rPr lang="en-US" altLang="en-US" dirty="0" err="1"/>
              <a:t>i</a:t>
            </a:r>
            <a:r>
              <a:rPr lang="en-US" altLang="en-US" dirty="0" err="1" smtClean="0"/>
              <a:t>SCSI</a:t>
            </a:r>
            <a:r>
              <a:rPr lang="en-US" altLang="en-US" dirty="0" smtClean="0"/>
              <a:t> Architecture </a:t>
            </a:r>
            <a:br>
              <a:rPr lang="en-US" altLang="en-US" dirty="0" smtClean="0"/>
            </a:br>
            <a:r>
              <a:rPr lang="en-US" altLang="en-US" sz="2000" dirty="0" smtClean="0">
                <a:solidFill>
                  <a:srgbClr val="018543"/>
                </a:solidFill>
              </a:rPr>
              <a:t>Technical Background</a:t>
            </a:r>
          </a:p>
        </p:txBody>
      </p:sp>
      <p:sp>
        <p:nvSpPr>
          <p:cNvPr id="2" name="Content Placeholder 1"/>
          <p:cNvSpPr>
            <a:spLocks noGrp="1"/>
          </p:cNvSpPr>
          <p:nvPr>
            <p:ph idx="4294967295"/>
          </p:nvPr>
        </p:nvSpPr>
        <p:spPr>
          <a:xfrm>
            <a:off x="827089" y="965200"/>
            <a:ext cx="7539037" cy="3771107"/>
          </a:xfrm>
        </p:spPr>
        <p:txBody>
          <a:bodyPr>
            <a:normAutofit fontScale="55000" lnSpcReduction="20000"/>
          </a:bodyPr>
          <a:lstStyle/>
          <a:p>
            <a:pPr eaLnBrk="1" hangingPunct="1">
              <a:lnSpc>
                <a:spcPct val="93000"/>
              </a:lnSpc>
              <a:spcAft>
                <a:spcPts val="1738"/>
              </a:spcAft>
              <a:buClr>
                <a:srgbClr val="000000"/>
              </a:buClr>
              <a:buSzPct val="100000"/>
              <a:buFont typeface="Times New Roman" panose="02020603050405020304" pitchFamily="18" charset="0"/>
              <a:buNone/>
            </a:pPr>
            <a:r>
              <a:rPr lang="en-US" altLang="en-US" b="1" dirty="0" smtClean="0">
                <a:solidFill>
                  <a:srgbClr val="00843E"/>
                </a:solidFill>
                <a:ea typeface="Microsoft YaHei" panose="020B0503020204020204" pitchFamily="34" charset="-122"/>
                <a:cs typeface="Lucida Sans Unicode" panose="020B0602030504020204" pitchFamily="34" charset="0"/>
              </a:rPr>
              <a:t>Protocol:</a:t>
            </a:r>
            <a:r>
              <a:rPr lang="en-US" altLang="en-US" dirty="0" smtClean="0">
                <a:ea typeface="Microsoft YaHei" panose="020B0503020204020204" pitchFamily="34" charset="-122"/>
                <a:cs typeface="Lucida Sans Unicode" panose="020B0602030504020204" pitchFamily="34" charset="0"/>
              </a:rPr>
              <a:t> </a:t>
            </a:r>
          </a:p>
          <a:p>
            <a:pPr lvl="1" eaLnBrk="1" hangingPunct="1">
              <a:lnSpc>
                <a:spcPct val="93000"/>
              </a:lnSpc>
              <a:spcAft>
                <a:spcPts val="1150"/>
              </a:spcAft>
              <a:buClr>
                <a:srgbClr val="000000"/>
              </a:buClr>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Block storage access over TCP/IP </a:t>
            </a:r>
          </a:p>
          <a:p>
            <a:pPr lvl="1" eaLnBrk="1" hangingPunct="1">
              <a:lnSpc>
                <a:spcPct val="93000"/>
              </a:lnSpc>
              <a:spcAft>
                <a:spcPts val="1150"/>
              </a:spcAft>
              <a:buClr>
                <a:srgbClr val="000000"/>
              </a:buClr>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Initiators the client that access the </a:t>
            </a:r>
            <a:r>
              <a:rPr lang="en-US" altLang="en-US" dirty="0" err="1" smtClean="0">
                <a:ea typeface="Microsoft YaHei" panose="020B0503020204020204" pitchFamily="34" charset="-122"/>
                <a:cs typeface="Lucida Sans Unicode" panose="020B0602030504020204" pitchFamily="34" charset="0"/>
              </a:rPr>
              <a:t>iscsi</a:t>
            </a:r>
            <a:r>
              <a:rPr lang="en-US" altLang="en-US" dirty="0" smtClean="0">
                <a:ea typeface="Microsoft YaHei" panose="020B0503020204020204" pitchFamily="34" charset="-122"/>
                <a:cs typeface="Lucida Sans Unicode" panose="020B0602030504020204" pitchFamily="34" charset="0"/>
              </a:rPr>
              <a:t> target over </a:t>
            </a:r>
            <a:r>
              <a:rPr lang="en-US" altLang="en-US" dirty="0" err="1" smtClean="0">
                <a:ea typeface="Microsoft YaHei" panose="020B0503020204020204" pitchFamily="34" charset="-122"/>
                <a:cs typeface="Lucida Sans Unicode" panose="020B0602030504020204" pitchFamily="34" charset="0"/>
              </a:rPr>
              <a:t>tcp</a:t>
            </a:r>
            <a:r>
              <a:rPr lang="en-US" altLang="en-US" dirty="0" smtClean="0">
                <a:ea typeface="Microsoft YaHei" panose="020B0503020204020204" pitchFamily="34" charset="-122"/>
                <a:cs typeface="Lucida Sans Unicode" panose="020B0602030504020204" pitchFamily="34" charset="0"/>
              </a:rPr>
              <a:t>/</a:t>
            </a:r>
            <a:r>
              <a:rPr lang="en-US" altLang="en-US" dirty="0" err="1" smtClean="0">
                <a:ea typeface="Microsoft YaHei" panose="020B0503020204020204" pitchFamily="34" charset="-122"/>
                <a:cs typeface="Lucida Sans Unicode" panose="020B0602030504020204" pitchFamily="34" charset="0"/>
              </a:rPr>
              <a:t>ip</a:t>
            </a:r>
            <a:endParaRPr lang="en-US" altLang="en-US" dirty="0" smtClean="0">
              <a:ea typeface="Microsoft YaHei" panose="020B0503020204020204" pitchFamily="34" charset="-122"/>
              <a:cs typeface="Lucida Sans Unicode" panose="020B0602030504020204" pitchFamily="34" charset="0"/>
            </a:endParaRPr>
          </a:p>
          <a:p>
            <a:pPr lvl="1" eaLnBrk="1" hangingPunct="1">
              <a:lnSpc>
                <a:spcPct val="93000"/>
              </a:lnSpc>
              <a:spcAft>
                <a:spcPts val="1150"/>
              </a:spcAft>
              <a:buClr>
                <a:srgbClr val="000000"/>
              </a:buClr>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Targets, the server that provide access to a local block </a:t>
            </a:r>
          </a:p>
          <a:p>
            <a:pPr eaLnBrk="1" hangingPunct="1">
              <a:lnSpc>
                <a:spcPct val="93000"/>
              </a:lnSpc>
              <a:spcAft>
                <a:spcPts val="1738"/>
              </a:spcAft>
              <a:buClrTx/>
              <a:buSzTx/>
              <a:buFontTx/>
              <a:buNone/>
            </a:pPr>
            <a:r>
              <a:rPr lang="en-US" altLang="en-US" b="1" dirty="0" smtClean="0">
                <a:solidFill>
                  <a:srgbClr val="00843E"/>
                </a:solidFill>
                <a:ea typeface="Microsoft YaHei" panose="020B0503020204020204" pitchFamily="34" charset="-122"/>
                <a:cs typeface="Lucida Sans Unicode" panose="020B0602030504020204" pitchFamily="34" charset="0"/>
              </a:rPr>
              <a:t>SCSI and </a:t>
            </a:r>
            <a:r>
              <a:rPr lang="en-US" altLang="en-US" b="1" dirty="0" err="1" smtClean="0">
                <a:solidFill>
                  <a:srgbClr val="00843E"/>
                </a:solidFill>
                <a:ea typeface="Microsoft YaHei" panose="020B0503020204020204" pitchFamily="34" charset="-122"/>
                <a:cs typeface="Lucida Sans Unicode" panose="020B0602030504020204" pitchFamily="34" charset="0"/>
              </a:rPr>
              <a:t>iSCSI</a:t>
            </a:r>
            <a:r>
              <a:rPr lang="en-US" altLang="en-US" b="1" dirty="0" smtClean="0">
                <a:solidFill>
                  <a:srgbClr val="00843E"/>
                </a:solidFill>
                <a:ea typeface="Microsoft YaHei" panose="020B0503020204020204" pitchFamily="34" charset="-122"/>
                <a:cs typeface="Lucida Sans Unicode" panose="020B0602030504020204" pitchFamily="34" charset="0"/>
              </a:rPr>
              <a:t>:</a:t>
            </a:r>
            <a:endParaRPr lang="en-US" altLang="en-US" dirty="0" smtClean="0">
              <a:ea typeface="Microsoft YaHei" panose="020B0503020204020204" pitchFamily="34" charset="-122"/>
              <a:cs typeface="Lucida Sans Unicode" panose="020B0602030504020204" pitchFamily="34" charset="0"/>
            </a:endParaRPr>
          </a:p>
          <a:p>
            <a:pPr lvl="1" eaLnBrk="1" hangingPunct="1">
              <a:lnSpc>
                <a:spcPct val="93000"/>
              </a:lnSpc>
              <a:spcAft>
                <a:spcPts val="1150"/>
              </a:spcAft>
              <a:buClr>
                <a:srgbClr val="000000"/>
              </a:buClr>
              <a:buFont typeface="Arial" panose="020B0604020202020204" pitchFamily="34" charset="0"/>
              <a:buChar char="‒"/>
            </a:pPr>
            <a:r>
              <a:rPr lang="en-US" altLang="en-US" dirty="0" err="1">
                <a:ea typeface="Microsoft YaHei" panose="020B0503020204020204" pitchFamily="34" charset="-122"/>
                <a:cs typeface="Lucida Sans Unicode" panose="020B0602030504020204" pitchFamily="34" charset="0"/>
              </a:rPr>
              <a:t>i</a:t>
            </a:r>
            <a:r>
              <a:rPr lang="en-US" altLang="en-US" dirty="0" err="1" smtClean="0">
                <a:ea typeface="Microsoft YaHei" panose="020B0503020204020204" pitchFamily="34" charset="-122"/>
                <a:cs typeface="Lucida Sans Unicode" panose="020B0602030504020204" pitchFamily="34" charset="0"/>
              </a:rPr>
              <a:t>SCSI</a:t>
            </a:r>
            <a:r>
              <a:rPr lang="en-US" altLang="en-US" dirty="0" smtClean="0">
                <a:ea typeface="Microsoft YaHei" panose="020B0503020204020204" pitchFamily="34" charset="-122"/>
                <a:cs typeface="Lucida Sans Unicode" panose="020B0602030504020204" pitchFamily="34" charset="0"/>
              </a:rPr>
              <a:t> encapsulated commands and responses </a:t>
            </a:r>
          </a:p>
          <a:p>
            <a:pPr lvl="1" eaLnBrk="1" hangingPunct="1">
              <a:lnSpc>
                <a:spcPct val="93000"/>
              </a:lnSpc>
              <a:spcAft>
                <a:spcPts val="1150"/>
              </a:spcAft>
              <a:buClr>
                <a:srgbClr val="000000"/>
              </a:buClr>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TCP package of </a:t>
            </a:r>
            <a:r>
              <a:rPr lang="en-US" altLang="en-US" dirty="0" err="1" smtClean="0">
                <a:ea typeface="Microsoft YaHei" panose="020B0503020204020204" pitchFamily="34" charset="-122"/>
                <a:cs typeface="Lucida Sans Unicode" panose="020B0602030504020204" pitchFamily="34" charset="0"/>
              </a:rPr>
              <a:t>iscsi</a:t>
            </a:r>
            <a:r>
              <a:rPr lang="en-US" altLang="en-US" dirty="0" smtClean="0">
                <a:ea typeface="Microsoft YaHei" panose="020B0503020204020204" pitchFamily="34" charset="-122"/>
                <a:cs typeface="Lucida Sans Unicode" panose="020B0602030504020204" pitchFamily="34" charset="0"/>
              </a:rPr>
              <a:t> is representing SCSI command</a:t>
            </a:r>
          </a:p>
          <a:p>
            <a:pPr eaLnBrk="1" hangingPunct="1">
              <a:lnSpc>
                <a:spcPct val="93000"/>
              </a:lnSpc>
              <a:spcAft>
                <a:spcPts val="1738"/>
              </a:spcAft>
              <a:buClrTx/>
              <a:buSzTx/>
              <a:buFontTx/>
              <a:buNone/>
            </a:pPr>
            <a:r>
              <a:rPr lang="en-US" altLang="en-US" b="1" dirty="0" smtClean="0">
                <a:solidFill>
                  <a:srgbClr val="00843E"/>
                </a:solidFill>
                <a:ea typeface="Microsoft YaHei" panose="020B0503020204020204" pitchFamily="34" charset="-122"/>
                <a:cs typeface="Lucida Sans Unicode" panose="020B0602030504020204" pitchFamily="34" charset="0"/>
              </a:rPr>
              <a:t>Remote access:</a:t>
            </a:r>
            <a:endParaRPr lang="en-US" altLang="en-US" dirty="0" smtClean="0">
              <a:ea typeface="Microsoft YaHei" panose="020B0503020204020204" pitchFamily="34" charset="-122"/>
              <a:cs typeface="Lucida Sans Unicode" panose="020B0602030504020204" pitchFamily="34" charset="0"/>
            </a:endParaRPr>
          </a:p>
          <a:p>
            <a:pPr lvl="1" eaLnBrk="1" hangingPunct="1">
              <a:lnSpc>
                <a:spcPct val="93000"/>
              </a:lnSpc>
              <a:spcAft>
                <a:spcPts val="1150"/>
              </a:spcAft>
              <a:buClr>
                <a:srgbClr val="000000"/>
              </a:buClr>
              <a:buFont typeface="Arial" panose="020B0604020202020204" pitchFamily="34" charset="0"/>
              <a:buChar char="‒"/>
            </a:pPr>
            <a:r>
              <a:rPr lang="en-US" altLang="en-US" dirty="0" err="1">
                <a:ea typeface="Microsoft YaHei" panose="020B0503020204020204" pitchFamily="34" charset="-122"/>
                <a:cs typeface="Lucida Sans Unicode" panose="020B0602030504020204" pitchFamily="34" charset="0"/>
              </a:rPr>
              <a:t>i</a:t>
            </a:r>
            <a:r>
              <a:rPr lang="en-US" altLang="en-US" dirty="0" err="1" smtClean="0">
                <a:ea typeface="Microsoft YaHei" panose="020B0503020204020204" pitchFamily="34" charset="-122"/>
                <a:cs typeface="Lucida Sans Unicode" panose="020B0602030504020204" pitchFamily="34" charset="0"/>
              </a:rPr>
              <a:t>SCSI</a:t>
            </a:r>
            <a:r>
              <a:rPr lang="en-US" altLang="en-US" dirty="0" smtClean="0">
                <a:ea typeface="Microsoft YaHei" panose="020B0503020204020204" pitchFamily="34" charset="-122"/>
                <a:cs typeface="Lucida Sans Unicode" panose="020B0602030504020204" pitchFamily="34" charset="0"/>
              </a:rPr>
              <a:t> Initiators able to access a remote block like local disk</a:t>
            </a:r>
          </a:p>
          <a:p>
            <a:pPr lvl="1" eaLnBrk="1" hangingPunct="1">
              <a:lnSpc>
                <a:spcPct val="93000"/>
              </a:lnSpc>
              <a:spcAft>
                <a:spcPts val="1150"/>
              </a:spcAft>
              <a:buClr>
                <a:srgbClr val="000000"/>
              </a:buClr>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Attach and format with XFS, </a:t>
            </a:r>
            <a:r>
              <a:rPr lang="en-US" altLang="en-US" dirty="0" err="1" smtClean="0">
                <a:ea typeface="Microsoft YaHei" panose="020B0503020204020204" pitchFamily="34" charset="-122"/>
                <a:cs typeface="Lucida Sans Unicode" panose="020B0602030504020204" pitchFamily="34" charset="0"/>
              </a:rPr>
              <a:t>brtfs</a:t>
            </a:r>
            <a:r>
              <a:rPr lang="en-US" altLang="en-US" dirty="0" smtClean="0">
                <a:ea typeface="Microsoft YaHei" panose="020B0503020204020204" pitchFamily="34" charset="-122"/>
                <a:cs typeface="Lucida Sans Unicode" panose="020B0602030504020204" pitchFamily="34" charset="0"/>
              </a:rPr>
              <a:t> etc. </a:t>
            </a:r>
          </a:p>
          <a:p>
            <a:pPr lvl="1" eaLnBrk="1" hangingPunct="1">
              <a:lnSpc>
                <a:spcPct val="93000"/>
              </a:lnSpc>
              <a:spcAft>
                <a:spcPts val="1150"/>
              </a:spcAft>
              <a:buClr>
                <a:srgbClr val="000000"/>
              </a:buClr>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Booting directly from a </a:t>
            </a:r>
            <a:r>
              <a:rPr lang="en-US" altLang="en-US" dirty="0" err="1" smtClean="0">
                <a:ea typeface="Microsoft YaHei" panose="020B0503020204020204" pitchFamily="34" charset="-122"/>
                <a:cs typeface="Lucida Sans Unicode" panose="020B0602030504020204" pitchFamily="34" charset="0"/>
              </a:rPr>
              <a:t>iscsi</a:t>
            </a:r>
            <a:r>
              <a:rPr lang="en-US" altLang="en-US" dirty="0" smtClean="0">
                <a:ea typeface="Microsoft YaHei" panose="020B0503020204020204" pitchFamily="34" charset="-122"/>
                <a:cs typeface="Lucida Sans Unicode" panose="020B0602030504020204" pitchFamily="34" charset="0"/>
              </a:rPr>
              <a:t> target is supported</a:t>
            </a:r>
          </a:p>
          <a:p>
            <a:pPr marL="342900" lvl="1" indent="0" eaLnBrk="1" hangingPunct="1">
              <a:lnSpc>
                <a:spcPct val="93000"/>
              </a:lnSpc>
              <a:spcAft>
                <a:spcPts val="1150"/>
              </a:spcAft>
              <a:buClr>
                <a:srgbClr val="000000"/>
              </a:buClr>
              <a:buNone/>
            </a:pPr>
            <a:endParaRPr lang="en-US" altLang="en-US" dirty="0">
              <a:ea typeface="Microsoft YaHei" panose="020B0503020204020204" pitchFamily="34" charset="-122"/>
              <a:cs typeface="Lucida Sans Unicode" panose="020B0602030504020204" pitchFamily="34" charset="0"/>
            </a:endParaRPr>
          </a:p>
        </p:txBody>
      </p:sp>
    </p:spTree>
    <p:extLst>
      <p:ext uri="{BB962C8B-B14F-4D97-AF65-F5344CB8AC3E}">
        <p14:creationId xmlns:p14="http://schemas.microsoft.com/office/powerpoint/2010/main" val="207842816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 149"/>
          <p:cNvGrpSpPr/>
          <p:nvPr/>
        </p:nvGrpSpPr>
        <p:grpSpPr>
          <a:xfrm>
            <a:off x="782482" y="313267"/>
            <a:ext cx="6947585" cy="3897209"/>
            <a:chOff x="723573" y="1492620"/>
            <a:chExt cx="7628265" cy="4587841"/>
          </a:xfrm>
        </p:grpSpPr>
        <p:grpSp>
          <p:nvGrpSpPr>
            <p:cNvPr id="151" name="Group 223"/>
            <p:cNvGrpSpPr/>
            <p:nvPr/>
          </p:nvGrpSpPr>
          <p:grpSpPr>
            <a:xfrm>
              <a:off x="1261854" y="1918853"/>
              <a:ext cx="6994598" cy="1869343"/>
              <a:chOff x="1261854" y="1918853"/>
              <a:chExt cx="6994598" cy="1869343"/>
            </a:xfrm>
          </p:grpSpPr>
          <p:sp>
            <p:nvSpPr>
              <p:cNvPr id="188" name="Rectangle 54"/>
              <p:cNvSpPr/>
              <p:nvPr/>
            </p:nvSpPr>
            <p:spPr bwMode="auto">
              <a:xfrm>
                <a:off x="1764472" y="3479580"/>
                <a:ext cx="1896418" cy="308616"/>
              </a:xfrm>
              <a:prstGeom prst="rect">
                <a:avLst/>
              </a:prstGeom>
              <a:noFill/>
              <a:ln>
                <a:noFill/>
                <a:prstDash val="sysDash"/>
              </a:ln>
              <a:effectLst/>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defTabSz="914400" eaLnBrk="1" fontAlgn="auto" hangingPunct="1">
                  <a:spcBef>
                    <a:spcPts val="0"/>
                  </a:spcBef>
                  <a:spcAft>
                    <a:spcPts val="0"/>
                  </a:spcAft>
                  <a:defRPr/>
                </a:pPr>
                <a:r>
                  <a:rPr lang="en-US" sz="1200" b="1" kern="0" dirty="0" smtClean="0">
                    <a:solidFill>
                      <a:srgbClr val="008541"/>
                    </a:solidFill>
                  </a:rPr>
                  <a:t>Public Network</a:t>
                </a:r>
                <a:endParaRPr lang="en-US" sz="1200" b="1" kern="0" dirty="0">
                  <a:solidFill>
                    <a:srgbClr val="008541"/>
                  </a:solidFill>
                </a:endParaRPr>
              </a:p>
            </p:txBody>
          </p:sp>
          <p:grpSp>
            <p:nvGrpSpPr>
              <p:cNvPr id="189" name="Group 7"/>
              <p:cNvGrpSpPr/>
              <p:nvPr/>
            </p:nvGrpSpPr>
            <p:grpSpPr>
              <a:xfrm>
                <a:off x="1261854" y="1918853"/>
                <a:ext cx="1305344" cy="822320"/>
                <a:chOff x="1445323" y="1874691"/>
                <a:chExt cx="1305344" cy="822320"/>
              </a:xfrm>
            </p:grpSpPr>
            <p:grpSp>
              <p:nvGrpSpPr>
                <p:cNvPr id="217" name="Group 2"/>
                <p:cNvGrpSpPr/>
                <p:nvPr/>
              </p:nvGrpSpPr>
              <p:grpSpPr>
                <a:xfrm>
                  <a:off x="1445323" y="1874691"/>
                  <a:ext cx="1305344" cy="822320"/>
                  <a:chOff x="1340820" y="2016883"/>
                  <a:chExt cx="1305344" cy="822320"/>
                </a:xfrm>
              </p:grpSpPr>
              <p:pic>
                <p:nvPicPr>
                  <p:cNvPr id="221"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0820" y="2138890"/>
                    <a:ext cx="1038394" cy="700313"/>
                  </a:xfrm>
                  <a:prstGeom prst="rect">
                    <a:avLst/>
                  </a:prstGeom>
                </p:spPr>
              </p:pic>
              <p:sp>
                <p:nvSpPr>
                  <p:cNvPr id="222" name="TextBox 1"/>
                  <p:cNvSpPr txBox="1"/>
                  <p:nvPr/>
                </p:nvSpPr>
                <p:spPr>
                  <a:xfrm>
                    <a:off x="1972582" y="2016883"/>
                    <a:ext cx="673582" cy="307777"/>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r>
                      <a:rPr lang="en-GB" sz="1200" dirty="0">
                        <a:solidFill>
                          <a:srgbClr val="008541"/>
                        </a:solidFill>
                      </a:rPr>
                      <a:t>OSD1</a:t>
                    </a:r>
                  </a:p>
                </p:txBody>
              </p:sp>
            </p:grpSp>
            <p:sp>
              <p:nvSpPr>
                <p:cNvPr id="218" name="Rounded Rectangle 6"/>
                <p:cNvSpPr/>
                <p:nvPr/>
              </p:nvSpPr>
              <p:spPr bwMode="auto">
                <a:xfrm>
                  <a:off x="1712273" y="2034723"/>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219" name="Rounded Rectangle 120"/>
                <p:cNvSpPr/>
                <p:nvPr/>
              </p:nvSpPr>
              <p:spPr bwMode="auto">
                <a:xfrm>
                  <a:off x="1902271" y="2098251"/>
                  <a:ext cx="195724" cy="229809"/>
                </a:xfrm>
                <a:prstGeom prst="roundRect">
                  <a:avLst/>
                </a:prstGeom>
                <a:solidFill>
                  <a:schemeClr val="accent1">
                    <a:lumMod val="75000"/>
                  </a:schemeClr>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220" name="Rounded Rectangle 121"/>
                <p:cNvSpPr/>
                <p:nvPr/>
              </p:nvSpPr>
              <p:spPr bwMode="auto">
                <a:xfrm>
                  <a:off x="2097995" y="2163734"/>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grpSp>
          <p:grpSp>
            <p:nvGrpSpPr>
              <p:cNvPr id="190" name="Group 131"/>
              <p:cNvGrpSpPr/>
              <p:nvPr/>
            </p:nvGrpSpPr>
            <p:grpSpPr>
              <a:xfrm>
                <a:off x="3158272" y="1918853"/>
                <a:ext cx="1305344" cy="822320"/>
                <a:chOff x="1445323" y="1874691"/>
                <a:chExt cx="1305344" cy="822320"/>
              </a:xfrm>
            </p:grpSpPr>
            <p:grpSp>
              <p:nvGrpSpPr>
                <p:cNvPr id="211" name="Group 132"/>
                <p:cNvGrpSpPr/>
                <p:nvPr/>
              </p:nvGrpSpPr>
              <p:grpSpPr>
                <a:xfrm>
                  <a:off x="1445323" y="1874691"/>
                  <a:ext cx="1305344" cy="822320"/>
                  <a:chOff x="1340820" y="2016883"/>
                  <a:chExt cx="1305344" cy="822320"/>
                </a:xfrm>
              </p:grpSpPr>
              <p:pic>
                <p:nvPicPr>
                  <p:cNvPr id="215" name="Picture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0820" y="2138890"/>
                    <a:ext cx="1038394" cy="700313"/>
                  </a:xfrm>
                  <a:prstGeom prst="rect">
                    <a:avLst/>
                  </a:prstGeom>
                </p:spPr>
              </p:pic>
              <p:sp>
                <p:nvSpPr>
                  <p:cNvPr id="216" name="TextBox 137"/>
                  <p:cNvSpPr txBox="1"/>
                  <p:nvPr/>
                </p:nvSpPr>
                <p:spPr>
                  <a:xfrm>
                    <a:off x="1972582" y="2016883"/>
                    <a:ext cx="673582" cy="307777"/>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r>
                      <a:rPr lang="en-GB" sz="1200" dirty="0" smtClean="0">
                        <a:solidFill>
                          <a:srgbClr val="008541"/>
                        </a:solidFill>
                      </a:rPr>
                      <a:t>OSD2</a:t>
                    </a:r>
                    <a:endParaRPr lang="en-GB" sz="1200" dirty="0">
                      <a:solidFill>
                        <a:srgbClr val="008541"/>
                      </a:solidFill>
                    </a:endParaRPr>
                  </a:p>
                </p:txBody>
              </p:sp>
            </p:grpSp>
            <p:sp>
              <p:nvSpPr>
                <p:cNvPr id="212" name="Rounded Rectangle 133"/>
                <p:cNvSpPr/>
                <p:nvPr/>
              </p:nvSpPr>
              <p:spPr bwMode="auto">
                <a:xfrm>
                  <a:off x="1712273" y="2034723"/>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213" name="Rounded Rectangle 134"/>
                <p:cNvSpPr/>
                <p:nvPr/>
              </p:nvSpPr>
              <p:spPr bwMode="auto">
                <a:xfrm>
                  <a:off x="1902271" y="2098251"/>
                  <a:ext cx="195724" cy="229809"/>
                </a:xfrm>
                <a:prstGeom prst="roundRect">
                  <a:avLst/>
                </a:prstGeom>
                <a:solidFill>
                  <a:schemeClr val="accent1">
                    <a:lumMod val="75000"/>
                  </a:schemeClr>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214" name="Rounded Rectangle 135"/>
                <p:cNvSpPr/>
                <p:nvPr/>
              </p:nvSpPr>
              <p:spPr bwMode="auto">
                <a:xfrm>
                  <a:off x="2097995" y="2163734"/>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grpSp>
          <p:grpSp>
            <p:nvGrpSpPr>
              <p:cNvPr id="191" name="Group 138"/>
              <p:cNvGrpSpPr/>
              <p:nvPr/>
            </p:nvGrpSpPr>
            <p:grpSpPr>
              <a:xfrm>
                <a:off x="5054690" y="1918853"/>
                <a:ext cx="1305344" cy="822320"/>
                <a:chOff x="1445323" y="1874691"/>
                <a:chExt cx="1305344" cy="822320"/>
              </a:xfrm>
            </p:grpSpPr>
            <p:grpSp>
              <p:nvGrpSpPr>
                <p:cNvPr id="205" name="Group 139"/>
                <p:cNvGrpSpPr/>
                <p:nvPr/>
              </p:nvGrpSpPr>
              <p:grpSpPr>
                <a:xfrm>
                  <a:off x="1445323" y="1874691"/>
                  <a:ext cx="1305344" cy="822320"/>
                  <a:chOff x="1340820" y="2016883"/>
                  <a:chExt cx="1305344" cy="822320"/>
                </a:xfrm>
              </p:grpSpPr>
              <p:pic>
                <p:nvPicPr>
                  <p:cNvPr id="209" name="Picture 1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0820" y="2138890"/>
                    <a:ext cx="1038394" cy="700313"/>
                  </a:xfrm>
                  <a:prstGeom prst="rect">
                    <a:avLst/>
                  </a:prstGeom>
                </p:spPr>
              </p:pic>
              <p:sp>
                <p:nvSpPr>
                  <p:cNvPr id="210" name="TextBox 144"/>
                  <p:cNvSpPr txBox="1"/>
                  <p:nvPr/>
                </p:nvSpPr>
                <p:spPr>
                  <a:xfrm>
                    <a:off x="1972582" y="2016883"/>
                    <a:ext cx="673582" cy="307777"/>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r>
                      <a:rPr lang="en-GB" sz="1200" dirty="0" smtClean="0">
                        <a:solidFill>
                          <a:srgbClr val="008541"/>
                        </a:solidFill>
                      </a:rPr>
                      <a:t>OSD3</a:t>
                    </a:r>
                    <a:endParaRPr lang="en-GB" sz="1200" dirty="0">
                      <a:solidFill>
                        <a:srgbClr val="008541"/>
                      </a:solidFill>
                    </a:endParaRPr>
                  </a:p>
                </p:txBody>
              </p:sp>
            </p:grpSp>
            <p:sp>
              <p:nvSpPr>
                <p:cNvPr id="206" name="Rounded Rectangle 140"/>
                <p:cNvSpPr/>
                <p:nvPr/>
              </p:nvSpPr>
              <p:spPr bwMode="auto">
                <a:xfrm>
                  <a:off x="1712273" y="2034723"/>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207" name="Rounded Rectangle 141"/>
                <p:cNvSpPr/>
                <p:nvPr/>
              </p:nvSpPr>
              <p:spPr bwMode="auto">
                <a:xfrm>
                  <a:off x="1902271" y="2098251"/>
                  <a:ext cx="195724" cy="229809"/>
                </a:xfrm>
                <a:prstGeom prst="roundRect">
                  <a:avLst/>
                </a:prstGeom>
                <a:solidFill>
                  <a:schemeClr val="accent1">
                    <a:lumMod val="75000"/>
                  </a:schemeClr>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208" name="Rounded Rectangle 142"/>
                <p:cNvSpPr/>
                <p:nvPr/>
              </p:nvSpPr>
              <p:spPr bwMode="auto">
                <a:xfrm>
                  <a:off x="2097995" y="2163734"/>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grpSp>
          <p:grpSp>
            <p:nvGrpSpPr>
              <p:cNvPr id="192" name="Group 145"/>
              <p:cNvGrpSpPr/>
              <p:nvPr/>
            </p:nvGrpSpPr>
            <p:grpSpPr>
              <a:xfrm>
                <a:off x="6951108" y="1918853"/>
                <a:ext cx="1305344" cy="822320"/>
                <a:chOff x="1445323" y="1874691"/>
                <a:chExt cx="1305344" cy="822320"/>
              </a:xfrm>
            </p:grpSpPr>
            <p:grpSp>
              <p:nvGrpSpPr>
                <p:cNvPr id="199" name="Group 146"/>
                <p:cNvGrpSpPr/>
                <p:nvPr/>
              </p:nvGrpSpPr>
              <p:grpSpPr>
                <a:xfrm>
                  <a:off x="1445323" y="1874691"/>
                  <a:ext cx="1305344" cy="822320"/>
                  <a:chOff x="1340820" y="2016883"/>
                  <a:chExt cx="1305344" cy="822320"/>
                </a:xfrm>
              </p:grpSpPr>
              <p:pic>
                <p:nvPicPr>
                  <p:cNvPr id="203" name="Picture 1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0820" y="2138890"/>
                    <a:ext cx="1038394" cy="700313"/>
                  </a:xfrm>
                  <a:prstGeom prst="rect">
                    <a:avLst/>
                  </a:prstGeom>
                </p:spPr>
              </p:pic>
              <p:sp>
                <p:nvSpPr>
                  <p:cNvPr id="204" name="TextBox 151"/>
                  <p:cNvSpPr txBox="1"/>
                  <p:nvPr/>
                </p:nvSpPr>
                <p:spPr>
                  <a:xfrm>
                    <a:off x="1972582" y="2016883"/>
                    <a:ext cx="673582" cy="307777"/>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r>
                      <a:rPr lang="en-GB" sz="1200" dirty="0" smtClean="0">
                        <a:solidFill>
                          <a:srgbClr val="008541"/>
                        </a:solidFill>
                      </a:rPr>
                      <a:t>OSD4</a:t>
                    </a:r>
                    <a:endParaRPr lang="en-GB" sz="1200" dirty="0">
                      <a:solidFill>
                        <a:srgbClr val="008541"/>
                      </a:solidFill>
                    </a:endParaRPr>
                  </a:p>
                </p:txBody>
              </p:sp>
            </p:grpSp>
            <p:sp>
              <p:nvSpPr>
                <p:cNvPr id="200" name="Rounded Rectangle 147"/>
                <p:cNvSpPr/>
                <p:nvPr/>
              </p:nvSpPr>
              <p:spPr bwMode="auto">
                <a:xfrm>
                  <a:off x="1712273" y="2034723"/>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201" name="Rounded Rectangle 148"/>
                <p:cNvSpPr/>
                <p:nvPr/>
              </p:nvSpPr>
              <p:spPr bwMode="auto">
                <a:xfrm>
                  <a:off x="1902271" y="2098251"/>
                  <a:ext cx="195724" cy="229809"/>
                </a:xfrm>
                <a:prstGeom prst="roundRect">
                  <a:avLst/>
                </a:prstGeom>
                <a:solidFill>
                  <a:schemeClr val="accent1">
                    <a:lumMod val="75000"/>
                  </a:schemeClr>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202" name="Rounded Rectangle 149"/>
                <p:cNvSpPr/>
                <p:nvPr/>
              </p:nvSpPr>
              <p:spPr bwMode="auto">
                <a:xfrm>
                  <a:off x="2097995" y="2163734"/>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grpSp>
          <p:cxnSp>
            <p:nvCxnSpPr>
              <p:cNvPr id="193" name="Elbow Connector 9"/>
              <p:cNvCxnSpPr>
                <a:stCxn id="221" idx="0"/>
                <a:endCxn id="203" idx="0"/>
              </p:cNvCxnSpPr>
              <p:nvPr/>
            </p:nvCxnSpPr>
            <p:spPr bwMode="auto">
              <a:xfrm rot="5400000" flipH="1" flipV="1">
                <a:off x="4625678" y="-803767"/>
                <a:ext cx="12700" cy="5689254"/>
              </a:xfrm>
              <a:prstGeom prst="bentConnector3">
                <a:avLst>
                  <a:gd name="adj1" fmla="val 1800000"/>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Elbow Connector 153"/>
              <p:cNvCxnSpPr>
                <a:stCxn id="221" idx="0"/>
                <a:endCxn id="215" idx="0"/>
              </p:cNvCxnSpPr>
              <p:nvPr/>
            </p:nvCxnSpPr>
            <p:spPr bwMode="auto">
              <a:xfrm rot="5400000" flipH="1" flipV="1">
                <a:off x="2729260" y="1092651"/>
                <a:ext cx="12700" cy="1896418"/>
              </a:xfrm>
              <a:prstGeom prst="bentConnector3">
                <a:avLst>
                  <a:gd name="adj1" fmla="val 1800000"/>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Elbow Connector 154"/>
              <p:cNvCxnSpPr>
                <a:stCxn id="221" idx="0"/>
                <a:endCxn id="209" idx="0"/>
              </p:cNvCxnSpPr>
              <p:nvPr/>
            </p:nvCxnSpPr>
            <p:spPr bwMode="auto">
              <a:xfrm rot="5400000" flipH="1" flipV="1">
                <a:off x="3677469" y="144442"/>
                <a:ext cx="12700" cy="3792836"/>
              </a:xfrm>
              <a:prstGeom prst="bentConnector3">
                <a:avLst>
                  <a:gd name="adj1" fmla="val 1800000"/>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Elbow Connector 155"/>
              <p:cNvCxnSpPr>
                <a:stCxn id="221" idx="2"/>
                <a:endCxn id="203" idx="2"/>
              </p:cNvCxnSpPr>
              <p:nvPr/>
            </p:nvCxnSpPr>
            <p:spPr bwMode="auto">
              <a:xfrm rot="16200000" flipH="1">
                <a:off x="4625678" y="-103454"/>
                <a:ext cx="12700" cy="5689254"/>
              </a:xfrm>
              <a:prstGeom prst="bentConnector3">
                <a:avLst>
                  <a:gd name="adj1" fmla="val 8242102"/>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Straight Connector 159"/>
              <p:cNvCxnSpPr>
                <a:stCxn id="215" idx="2"/>
              </p:cNvCxnSpPr>
              <p:nvPr/>
            </p:nvCxnSpPr>
            <p:spPr bwMode="auto">
              <a:xfrm>
                <a:off x="3677469" y="2741173"/>
                <a:ext cx="0" cy="1005658"/>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Straight Connector 161"/>
              <p:cNvCxnSpPr>
                <a:stCxn id="209" idx="2"/>
              </p:cNvCxnSpPr>
              <p:nvPr/>
            </p:nvCxnSpPr>
            <p:spPr bwMode="auto">
              <a:xfrm>
                <a:off x="5573887" y="2741173"/>
                <a:ext cx="6350" cy="1041676"/>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2" name="Rectangle 52"/>
            <p:cNvSpPr/>
            <p:nvPr/>
          </p:nvSpPr>
          <p:spPr bwMode="auto">
            <a:xfrm>
              <a:off x="827088" y="1492620"/>
              <a:ext cx="7524750" cy="272500"/>
            </a:xfrm>
            <a:prstGeom prst="rect">
              <a:avLst/>
            </a:prstGeom>
            <a:noFill/>
            <a:ln>
              <a:noFill/>
              <a:prstDash val="sysDash"/>
            </a:ln>
            <a:effectLst/>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defTabSz="914400" eaLnBrk="1" fontAlgn="auto" hangingPunct="1">
                <a:spcBef>
                  <a:spcPts val="0"/>
                </a:spcBef>
                <a:spcAft>
                  <a:spcPts val="0"/>
                </a:spcAft>
                <a:defRPr/>
              </a:pPr>
              <a:r>
                <a:rPr lang="en-US" sz="1200" b="1" kern="0" dirty="0" smtClean="0">
                  <a:solidFill>
                    <a:srgbClr val="008541"/>
                  </a:solidFill>
                </a:rPr>
                <a:t>Cluster Network</a:t>
              </a:r>
              <a:endParaRPr lang="en-US" sz="1200" b="1" kern="0" dirty="0">
                <a:solidFill>
                  <a:srgbClr val="008541"/>
                </a:solidFill>
              </a:endParaRPr>
            </a:p>
          </p:txBody>
        </p:sp>
        <p:sp>
          <p:nvSpPr>
            <p:cNvPr id="153" name="Donut 102"/>
            <p:cNvSpPr/>
            <p:nvPr/>
          </p:nvSpPr>
          <p:spPr bwMode="auto">
            <a:xfrm>
              <a:off x="4053122" y="3205637"/>
              <a:ext cx="1240948" cy="1240948"/>
            </a:xfrm>
            <a:prstGeom prst="donut">
              <a:avLst>
                <a:gd name="adj" fmla="val 12248"/>
              </a:avLst>
            </a:prstGeom>
            <a:solidFill>
              <a:schemeClr val="accent1">
                <a:alpha val="58000"/>
              </a:schemeClr>
            </a:solidFill>
            <a:ln>
              <a:noFill/>
            </a:ln>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154" name="Donut 103"/>
            <p:cNvSpPr/>
            <p:nvPr/>
          </p:nvSpPr>
          <p:spPr bwMode="auto">
            <a:xfrm>
              <a:off x="4091680" y="3244195"/>
              <a:ext cx="1163832" cy="1163832"/>
            </a:xfrm>
            <a:prstGeom prst="donut">
              <a:avLst>
                <a:gd name="adj" fmla="val 17946"/>
              </a:avLst>
            </a:prstGeom>
            <a:solidFill>
              <a:schemeClr val="accent1">
                <a:lumMod val="60000"/>
                <a:lumOff val="40000"/>
                <a:alpha val="58000"/>
              </a:schemeClr>
            </a:solidFill>
            <a:ln>
              <a:noFill/>
            </a:ln>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pic>
          <p:nvPicPr>
            <p:cNvPr id="155"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0931" y="3292482"/>
              <a:ext cx="565331" cy="1067259"/>
            </a:xfrm>
            <a:prstGeom prst="rect">
              <a:avLst/>
            </a:prstGeom>
          </p:spPr>
        </p:pic>
        <p:cxnSp>
          <p:nvCxnSpPr>
            <p:cNvPr id="156" name="Straight Connector 184"/>
            <p:cNvCxnSpPr/>
            <p:nvPr/>
          </p:nvCxnSpPr>
          <p:spPr bwMode="auto">
            <a:xfrm>
              <a:off x="1973179" y="3782849"/>
              <a:ext cx="0" cy="984376"/>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Straight Connector 185"/>
            <p:cNvCxnSpPr/>
            <p:nvPr/>
          </p:nvCxnSpPr>
          <p:spPr bwMode="auto">
            <a:xfrm>
              <a:off x="7246404" y="3782849"/>
              <a:ext cx="0" cy="984376"/>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Connector 194"/>
            <p:cNvCxnSpPr>
              <a:stCxn id="166" idx="1"/>
              <a:endCxn id="177" idx="3"/>
            </p:cNvCxnSpPr>
            <p:nvPr/>
          </p:nvCxnSpPr>
          <p:spPr bwMode="auto">
            <a:xfrm flipH="1">
              <a:off x="2160587" y="5423843"/>
              <a:ext cx="1098365" cy="0"/>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9" name="Group 167"/>
            <p:cNvGrpSpPr/>
            <p:nvPr/>
          </p:nvGrpSpPr>
          <p:grpSpPr>
            <a:xfrm>
              <a:off x="2353542" y="5308939"/>
              <a:ext cx="709781" cy="229809"/>
              <a:chOff x="2307892" y="5285855"/>
              <a:chExt cx="709781" cy="229809"/>
            </a:xfrm>
          </p:grpSpPr>
          <p:sp>
            <p:nvSpPr>
              <p:cNvPr id="185" name="Rounded Rectangle 164"/>
              <p:cNvSpPr/>
              <p:nvPr/>
            </p:nvSpPr>
            <p:spPr bwMode="auto">
              <a:xfrm>
                <a:off x="2307892" y="5285855"/>
                <a:ext cx="195724" cy="229809"/>
              </a:xfrm>
              <a:prstGeom prst="roundRect">
                <a:avLst/>
              </a:prstGeom>
              <a:solidFill>
                <a:schemeClr val="accent1"/>
              </a:solidFill>
              <a:ln>
                <a:noFill/>
              </a:ln>
              <a:scene3d>
                <a:camera prst="orthographicFront"/>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186" name="Rounded Rectangle 165"/>
              <p:cNvSpPr/>
              <p:nvPr/>
            </p:nvSpPr>
            <p:spPr bwMode="auto">
              <a:xfrm>
                <a:off x="2564921" y="5285855"/>
                <a:ext cx="195724" cy="229809"/>
              </a:xfrm>
              <a:prstGeom prst="roundRect">
                <a:avLst/>
              </a:prstGeom>
              <a:solidFill>
                <a:schemeClr val="accent1">
                  <a:lumMod val="75000"/>
                </a:schemeClr>
              </a:solidFill>
              <a:ln>
                <a:noFill/>
              </a:ln>
              <a:scene3d>
                <a:camera prst="orthographicFront"/>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187" name="Rounded Rectangle 166"/>
              <p:cNvSpPr/>
              <p:nvPr/>
            </p:nvSpPr>
            <p:spPr bwMode="auto">
              <a:xfrm>
                <a:off x="2821949" y="5285855"/>
                <a:ext cx="195724" cy="229809"/>
              </a:xfrm>
              <a:prstGeom prst="roundRect">
                <a:avLst/>
              </a:prstGeom>
              <a:solidFill>
                <a:schemeClr val="accent1"/>
              </a:solidFill>
              <a:ln>
                <a:noFill/>
              </a:ln>
              <a:scene3d>
                <a:camera prst="orthographicFront"/>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grpSp>
        <p:cxnSp>
          <p:nvCxnSpPr>
            <p:cNvPr id="160" name="Straight Connector 197"/>
            <p:cNvCxnSpPr>
              <a:endCxn id="166" idx="3"/>
            </p:cNvCxnSpPr>
            <p:nvPr/>
          </p:nvCxnSpPr>
          <p:spPr bwMode="auto">
            <a:xfrm flipH="1">
              <a:off x="5903771" y="5423843"/>
              <a:ext cx="1098364" cy="0"/>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1" name="Group 168"/>
            <p:cNvGrpSpPr/>
            <p:nvPr/>
          </p:nvGrpSpPr>
          <p:grpSpPr>
            <a:xfrm>
              <a:off x="6094052" y="5308939"/>
              <a:ext cx="709781" cy="229809"/>
              <a:chOff x="2307892" y="5285855"/>
              <a:chExt cx="709781" cy="229809"/>
            </a:xfrm>
          </p:grpSpPr>
          <p:sp>
            <p:nvSpPr>
              <p:cNvPr id="182" name="Rounded Rectangle 169"/>
              <p:cNvSpPr/>
              <p:nvPr/>
            </p:nvSpPr>
            <p:spPr bwMode="auto">
              <a:xfrm>
                <a:off x="2307892" y="5285855"/>
                <a:ext cx="195724" cy="229809"/>
              </a:xfrm>
              <a:prstGeom prst="roundRect">
                <a:avLst/>
              </a:prstGeom>
              <a:solidFill>
                <a:schemeClr val="accent1"/>
              </a:solidFill>
              <a:ln>
                <a:noFill/>
              </a:ln>
              <a:scene3d>
                <a:camera prst="orthographicFront"/>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183" name="Rounded Rectangle 170"/>
              <p:cNvSpPr/>
              <p:nvPr/>
            </p:nvSpPr>
            <p:spPr bwMode="auto">
              <a:xfrm>
                <a:off x="2564921" y="5285855"/>
                <a:ext cx="195724" cy="229809"/>
              </a:xfrm>
              <a:prstGeom prst="roundRect">
                <a:avLst/>
              </a:prstGeom>
              <a:solidFill>
                <a:schemeClr val="accent1">
                  <a:lumMod val="75000"/>
                </a:schemeClr>
              </a:solidFill>
              <a:ln>
                <a:noFill/>
              </a:ln>
              <a:scene3d>
                <a:camera prst="orthographicFront"/>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sp>
            <p:nvSpPr>
              <p:cNvPr id="184" name="Rounded Rectangle 171"/>
              <p:cNvSpPr/>
              <p:nvPr/>
            </p:nvSpPr>
            <p:spPr bwMode="auto">
              <a:xfrm>
                <a:off x="2821949" y="5285855"/>
                <a:ext cx="195724" cy="229809"/>
              </a:xfrm>
              <a:prstGeom prst="roundRect">
                <a:avLst/>
              </a:prstGeom>
              <a:solidFill>
                <a:schemeClr val="accent1"/>
              </a:solidFill>
              <a:ln>
                <a:noFill/>
              </a:ln>
              <a:scene3d>
                <a:camera prst="orthographicFront"/>
                <a:lightRig rig="threePt" dir="t"/>
              </a:scene3d>
              <a:sp3d prstMaterial="matte"/>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a:endParaRPr lang="en-GB">
                  <a:solidFill>
                    <a:srgbClr val="000000"/>
                  </a:solidFill>
                </a:endParaRPr>
              </a:p>
            </p:txBody>
          </p:sp>
        </p:grpSp>
        <p:grpSp>
          <p:nvGrpSpPr>
            <p:cNvPr id="162" name="Group 209"/>
            <p:cNvGrpSpPr/>
            <p:nvPr/>
          </p:nvGrpSpPr>
          <p:grpSpPr>
            <a:xfrm>
              <a:off x="723573" y="4292233"/>
              <a:ext cx="1437014" cy="1788228"/>
              <a:chOff x="723573" y="4292233"/>
              <a:chExt cx="1437014" cy="1788228"/>
            </a:xfrm>
          </p:grpSpPr>
          <p:sp>
            <p:nvSpPr>
              <p:cNvPr id="177" name="Rectangle 118"/>
              <p:cNvSpPr/>
              <p:nvPr/>
            </p:nvSpPr>
            <p:spPr bwMode="auto">
              <a:xfrm>
                <a:off x="816314" y="4767225"/>
                <a:ext cx="1344273" cy="1313236"/>
              </a:xfrm>
              <a:prstGeom prst="rect">
                <a:avLst/>
              </a:prstGeom>
              <a:gradFill>
                <a:gsLst>
                  <a:gs pos="48000">
                    <a:schemeClr val="bg1"/>
                  </a:gs>
                  <a:gs pos="100000">
                    <a:schemeClr val="bg2">
                      <a:lumMod val="85000"/>
                    </a:schemeClr>
                  </a:gs>
                </a:gsLst>
                <a:path path="circle">
                  <a:fillToRect l="50000" t="50000" r="50000" b="50000"/>
                </a:path>
              </a:gradFill>
              <a:ln>
                <a:solidFill>
                  <a:schemeClr val="accent3"/>
                </a:solidFill>
                <a:prstDash val="sysDash"/>
              </a:ln>
              <a:effectLst/>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defTabSz="914400" eaLnBrk="1" fontAlgn="auto" hangingPunct="1">
                  <a:spcBef>
                    <a:spcPts val="0"/>
                  </a:spcBef>
                  <a:spcAft>
                    <a:spcPts val="0"/>
                  </a:spcAft>
                  <a:defRPr/>
                </a:pPr>
                <a:endParaRPr lang="en-US" sz="1200" b="1" kern="0" dirty="0" smtClean="0">
                  <a:solidFill>
                    <a:srgbClr val="008541"/>
                  </a:solidFill>
                </a:endParaRPr>
              </a:p>
              <a:p>
                <a:pPr defTabSz="914400" eaLnBrk="1" fontAlgn="auto" hangingPunct="1">
                  <a:spcBef>
                    <a:spcPts val="0"/>
                  </a:spcBef>
                  <a:spcAft>
                    <a:spcPts val="0"/>
                  </a:spcAft>
                  <a:defRPr/>
                </a:pPr>
                <a:endParaRPr lang="en-US" sz="1200" b="1" kern="0" dirty="0">
                  <a:solidFill>
                    <a:srgbClr val="008541"/>
                  </a:solidFill>
                </a:endParaRPr>
              </a:p>
              <a:p>
                <a:pPr defTabSz="914400" eaLnBrk="1" fontAlgn="auto" hangingPunct="1">
                  <a:spcBef>
                    <a:spcPts val="0"/>
                  </a:spcBef>
                  <a:spcAft>
                    <a:spcPts val="600"/>
                  </a:spcAft>
                  <a:defRPr/>
                </a:pPr>
                <a:endParaRPr lang="en-US" sz="1200" b="1" kern="0" dirty="0">
                  <a:solidFill>
                    <a:srgbClr val="008541"/>
                  </a:solidFill>
                </a:endParaRPr>
              </a:p>
              <a:p>
                <a:pPr defTabSz="914400" eaLnBrk="1" fontAlgn="auto" hangingPunct="1">
                  <a:spcBef>
                    <a:spcPts val="0"/>
                  </a:spcBef>
                  <a:spcAft>
                    <a:spcPts val="0"/>
                  </a:spcAft>
                  <a:defRPr/>
                </a:pPr>
                <a:endParaRPr lang="en-US" sz="1200" b="1" kern="0" dirty="0">
                  <a:solidFill>
                    <a:srgbClr val="008541"/>
                  </a:solidFill>
                </a:endParaRPr>
              </a:p>
              <a:p>
                <a:pPr defTabSz="914400" eaLnBrk="1" fontAlgn="auto" hangingPunct="1">
                  <a:spcBef>
                    <a:spcPts val="0"/>
                  </a:spcBef>
                  <a:spcAft>
                    <a:spcPts val="0"/>
                  </a:spcAft>
                  <a:defRPr/>
                </a:pPr>
                <a:endParaRPr lang="en-US" sz="1200" b="1" kern="0" dirty="0">
                  <a:solidFill>
                    <a:srgbClr val="008541"/>
                  </a:solidFill>
                </a:endParaRPr>
              </a:p>
              <a:p>
                <a:pPr defTabSz="914400" eaLnBrk="1" fontAlgn="auto" hangingPunct="1">
                  <a:spcBef>
                    <a:spcPts val="0"/>
                  </a:spcBef>
                  <a:spcAft>
                    <a:spcPts val="0"/>
                  </a:spcAft>
                  <a:defRPr/>
                </a:pPr>
                <a:r>
                  <a:rPr lang="en-US" sz="1200" b="1" kern="0" dirty="0">
                    <a:solidFill>
                      <a:srgbClr val="008541"/>
                    </a:solidFill>
                  </a:rPr>
                  <a:t>iSCSI Gateway</a:t>
                </a:r>
              </a:p>
            </p:txBody>
          </p:sp>
          <p:sp>
            <p:nvSpPr>
              <p:cNvPr id="178" name="Rectangle 188"/>
              <p:cNvSpPr/>
              <p:nvPr/>
            </p:nvSpPr>
            <p:spPr>
              <a:xfrm>
                <a:off x="723573" y="4292233"/>
                <a:ext cx="969790" cy="461665"/>
              </a:xfrm>
              <a:prstGeom prst="rect">
                <a:avLst/>
              </a:prstGeom>
            </p:spPr>
            <p:txBody>
              <a:bodyPr wrap="square">
                <a:spAutoFit/>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defTabSz="914400" eaLnBrk="1" fontAlgn="auto" hangingPunct="1">
                  <a:spcBef>
                    <a:spcPts val="0"/>
                  </a:spcBef>
                  <a:spcAft>
                    <a:spcPts val="0"/>
                  </a:spcAft>
                  <a:defRPr/>
                </a:pPr>
                <a:r>
                  <a:rPr lang="en-US" sz="1200" b="1" kern="0" dirty="0">
                    <a:solidFill>
                      <a:srgbClr val="008541"/>
                    </a:solidFill>
                  </a:rPr>
                  <a:t>RBD Module</a:t>
                </a:r>
              </a:p>
            </p:txBody>
          </p:sp>
          <p:grpSp>
            <p:nvGrpSpPr>
              <p:cNvPr id="179" name="Group 205"/>
              <p:cNvGrpSpPr/>
              <p:nvPr/>
            </p:nvGrpSpPr>
            <p:grpSpPr>
              <a:xfrm>
                <a:off x="1070152" y="4729598"/>
                <a:ext cx="781595" cy="794668"/>
                <a:chOff x="1139897" y="4825415"/>
                <a:chExt cx="674272" cy="685551"/>
              </a:xfrm>
            </p:grpSpPr>
            <p:pic>
              <p:nvPicPr>
                <p:cNvPr id="180" name="Picture 2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945" y="5020640"/>
                  <a:ext cx="653767" cy="490326"/>
                </a:xfrm>
                <a:prstGeom prst="rect">
                  <a:avLst/>
                </a:prstGeom>
              </p:spPr>
            </p:pic>
            <p:pic>
              <p:nvPicPr>
                <p:cNvPr id="181" name="Picture 2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9897" y="4825415"/>
                  <a:ext cx="674272" cy="483524"/>
                </a:xfrm>
                <a:prstGeom prst="rect">
                  <a:avLst/>
                </a:prstGeom>
              </p:spPr>
            </p:pic>
          </p:grpSp>
        </p:grpSp>
        <p:grpSp>
          <p:nvGrpSpPr>
            <p:cNvPr id="163" name="Group 216"/>
            <p:cNvGrpSpPr/>
            <p:nvPr/>
          </p:nvGrpSpPr>
          <p:grpSpPr>
            <a:xfrm>
              <a:off x="7007565" y="4292233"/>
              <a:ext cx="1344273" cy="1788228"/>
              <a:chOff x="816314" y="4292233"/>
              <a:chExt cx="1344273" cy="1788228"/>
            </a:xfrm>
          </p:grpSpPr>
          <p:sp>
            <p:nvSpPr>
              <p:cNvPr id="172" name="Rectangle 217"/>
              <p:cNvSpPr/>
              <p:nvPr/>
            </p:nvSpPr>
            <p:spPr bwMode="auto">
              <a:xfrm>
                <a:off x="816314" y="4767225"/>
                <a:ext cx="1344273" cy="1313236"/>
              </a:xfrm>
              <a:prstGeom prst="rect">
                <a:avLst/>
              </a:prstGeom>
              <a:gradFill>
                <a:gsLst>
                  <a:gs pos="48000">
                    <a:schemeClr val="bg1"/>
                  </a:gs>
                  <a:gs pos="100000">
                    <a:schemeClr val="bg2">
                      <a:lumMod val="85000"/>
                    </a:schemeClr>
                  </a:gs>
                </a:gsLst>
                <a:path path="circle">
                  <a:fillToRect l="50000" t="50000" r="50000" b="50000"/>
                </a:path>
              </a:gradFill>
              <a:ln>
                <a:solidFill>
                  <a:schemeClr val="accent3"/>
                </a:solidFill>
                <a:prstDash val="sysDash"/>
              </a:ln>
              <a:effectLst/>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defTabSz="914400" eaLnBrk="1" fontAlgn="auto" hangingPunct="1">
                  <a:spcBef>
                    <a:spcPts val="0"/>
                  </a:spcBef>
                  <a:spcAft>
                    <a:spcPts val="0"/>
                  </a:spcAft>
                  <a:defRPr/>
                </a:pPr>
                <a:endParaRPr lang="en-US" sz="1200" b="1" kern="0" dirty="0" smtClean="0">
                  <a:solidFill>
                    <a:srgbClr val="008541"/>
                  </a:solidFill>
                </a:endParaRPr>
              </a:p>
              <a:p>
                <a:pPr defTabSz="914400" eaLnBrk="1" fontAlgn="auto" hangingPunct="1">
                  <a:spcBef>
                    <a:spcPts val="0"/>
                  </a:spcBef>
                  <a:spcAft>
                    <a:spcPts val="0"/>
                  </a:spcAft>
                  <a:defRPr/>
                </a:pPr>
                <a:endParaRPr lang="en-US" sz="1200" b="1" kern="0" dirty="0">
                  <a:solidFill>
                    <a:srgbClr val="008541"/>
                  </a:solidFill>
                </a:endParaRPr>
              </a:p>
              <a:p>
                <a:pPr defTabSz="914400" eaLnBrk="1" fontAlgn="auto" hangingPunct="1">
                  <a:spcBef>
                    <a:spcPts val="0"/>
                  </a:spcBef>
                  <a:spcAft>
                    <a:spcPts val="600"/>
                  </a:spcAft>
                  <a:defRPr/>
                </a:pPr>
                <a:endParaRPr lang="en-US" sz="1200" b="1" kern="0" dirty="0">
                  <a:solidFill>
                    <a:srgbClr val="008541"/>
                  </a:solidFill>
                </a:endParaRPr>
              </a:p>
              <a:p>
                <a:pPr defTabSz="914400" eaLnBrk="1" fontAlgn="auto" hangingPunct="1">
                  <a:spcBef>
                    <a:spcPts val="0"/>
                  </a:spcBef>
                  <a:spcAft>
                    <a:spcPts val="0"/>
                  </a:spcAft>
                  <a:defRPr/>
                </a:pPr>
                <a:endParaRPr lang="en-US" sz="1200" b="1" kern="0" dirty="0">
                  <a:solidFill>
                    <a:srgbClr val="008541"/>
                  </a:solidFill>
                </a:endParaRPr>
              </a:p>
              <a:p>
                <a:pPr defTabSz="914400" eaLnBrk="1" fontAlgn="auto" hangingPunct="1">
                  <a:spcBef>
                    <a:spcPts val="0"/>
                  </a:spcBef>
                  <a:spcAft>
                    <a:spcPts val="0"/>
                  </a:spcAft>
                  <a:defRPr/>
                </a:pPr>
                <a:endParaRPr lang="en-US" sz="1200" b="1" kern="0" dirty="0">
                  <a:solidFill>
                    <a:srgbClr val="008541"/>
                  </a:solidFill>
                </a:endParaRPr>
              </a:p>
              <a:p>
                <a:pPr defTabSz="914400" eaLnBrk="1" fontAlgn="auto" hangingPunct="1">
                  <a:spcBef>
                    <a:spcPts val="0"/>
                  </a:spcBef>
                  <a:spcAft>
                    <a:spcPts val="0"/>
                  </a:spcAft>
                  <a:defRPr/>
                </a:pPr>
                <a:r>
                  <a:rPr lang="en-US" sz="1200" b="1" kern="0" dirty="0">
                    <a:solidFill>
                      <a:srgbClr val="008541"/>
                    </a:solidFill>
                  </a:rPr>
                  <a:t>iSCSI Gateway</a:t>
                </a:r>
              </a:p>
            </p:txBody>
          </p:sp>
          <p:sp>
            <p:nvSpPr>
              <p:cNvPr id="173" name="Rectangle 218"/>
              <p:cNvSpPr/>
              <p:nvPr/>
            </p:nvSpPr>
            <p:spPr>
              <a:xfrm>
                <a:off x="1199635" y="4292233"/>
                <a:ext cx="960951" cy="461665"/>
              </a:xfrm>
              <a:prstGeom prst="rect">
                <a:avLst/>
              </a:prstGeom>
            </p:spPr>
            <p:txBody>
              <a:bodyPr wrap="square">
                <a:spAutoFit/>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r" defTabSz="914400" eaLnBrk="1" fontAlgn="auto" hangingPunct="1">
                  <a:spcBef>
                    <a:spcPts val="0"/>
                  </a:spcBef>
                  <a:spcAft>
                    <a:spcPts val="0"/>
                  </a:spcAft>
                  <a:defRPr/>
                </a:pPr>
                <a:r>
                  <a:rPr lang="en-US" sz="1200" b="1" kern="0" dirty="0">
                    <a:solidFill>
                      <a:srgbClr val="008541"/>
                    </a:solidFill>
                  </a:rPr>
                  <a:t>RBD Module</a:t>
                </a:r>
              </a:p>
            </p:txBody>
          </p:sp>
          <p:grpSp>
            <p:nvGrpSpPr>
              <p:cNvPr id="174" name="Group 219"/>
              <p:cNvGrpSpPr/>
              <p:nvPr/>
            </p:nvGrpSpPr>
            <p:grpSpPr>
              <a:xfrm>
                <a:off x="1070152" y="4729598"/>
                <a:ext cx="781595" cy="794668"/>
                <a:chOff x="1139897" y="4825415"/>
                <a:chExt cx="674272" cy="685551"/>
              </a:xfrm>
            </p:grpSpPr>
            <p:pic>
              <p:nvPicPr>
                <p:cNvPr id="175" name="Picture 2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945" y="5020640"/>
                  <a:ext cx="653767" cy="490326"/>
                </a:xfrm>
                <a:prstGeom prst="rect">
                  <a:avLst/>
                </a:prstGeom>
              </p:spPr>
            </p:pic>
            <p:pic>
              <p:nvPicPr>
                <p:cNvPr id="176" name="Picture 2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9897" y="4825415"/>
                  <a:ext cx="674272" cy="483524"/>
                </a:xfrm>
                <a:prstGeom prst="rect">
                  <a:avLst/>
                </a:prstGeom>
              </p:spPr>
            </p:pic>
          </p:grpSp>
        </p:grpSp>
        <p:grpSp>
          <p:nvGrpSpPr>
            <p:cNvPr id="164" name="Group 225"/>
            <p:cNvGrpSpPr/>
            <p:nvPr/>
          </p:nvGrpSpPr>
          <p:grpSpPr>
            <a:xfrm>
              <a:off x="3258952" y="4767225"/>
              <a:ext cx="2644819" cy="1313236"/>
              <a:chOff x="3258952" y="4767225"/>
              <a:chExt cx="2644819" cy="1313236"/>
            </a:xfrm>
          </p:grpSpPr>
          <p:sp>
            <p:nvSpPr>
              <p:cNvPr id="166" name="Rectangle 119"/>
              <p:cNvSpPr/>
              <p:nvPr/>
            </p:nvSpPr>
            <p:spPr bwMode="auto">
              <a:xfrm>
                <a:off x="3258952" y="4767225"/>
                <a:ext cx="2644819" cy="1313236"/>
              </a:xfrm>
              <a:prstGeom prst="rect">
                <a:avLst/>
              </a:prstGeom>
              <a:gradFill>
                <a:gsLst>
                  <a:gs pos="48000">
                    <a:schemeClr val="bg1"/>
                  </a:gs>
                  <a:gs pos="100000">
                    <a:schemeClr val="bg2">
                      <a:lumMod val="85000"/>
                    </a:schemeClr>
                  </a:gs>
                </a:gsLst>
                <a:path path="circle">
                  <a:fillToRect l="50000" t="50000" r="50000" b="50000"/>
                </a:path>
              </a:gradFill>
              <a:ln>
                <a:solidFill>
                  <a:schemeClr val="accent3"/>
                </a:solidFill>
                <a:prstDash val="sysDash"/>
              </a:ln>
              <a:effectLst/>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defTabSz="914400" eaLnBrk="1" fontAlgn="auto" hangingPunct="1">
                  <a:spcBef>
                    <a:spcPts val="0"/>
                  </a:spcBef>
                  <a:spcAft>
                    <a:spcPts val="0"/>
                  </a:spcAft>
                  <a:defRPr/>
                </a:pPr>
                <a:r>
                  <a:rPr lang="en-US" sz="1200" b="1" kern="0" dirty="0" smtClean="0">
                    <a:solidFill>
                      <a:srgbClr val="008541"/>
                    </a:solidFill>
                  </a:rPr>
                  <a:t>iSCSI Initiator</a:t>
                </a:r>
                <a:endParaRPr lang="en-US" sz="1200" b="1" kern="0" dirty="0">
                  <a:solidFill>
                    <a:srgbClr val="008541"/>
                  </a:solidFill>
                </a:endParaRPr>
              </a:p>
            </p:txBody>
          </p:sp>
          <p:pic>
            <p:nvPicPr>
              <p:cNvPr id="167" name="Picture 1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7316" y="5105679"/>
                <a:ext cx="382764" cy="722600"/>
              </a:xfrm>
              <a:prstGeom prst="rect">
                <a:avLst/>
              </a:prstGeom>
            </p:spPr>
          </p:pic>
          <p:pic>
            <p:nvPicPr>
              <p:cNvPr id="168" name="Picture 2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3164" y="5273544"/>
                <a:ext cx="386870" cy="386870"/>
              </a:xfrm>
              <a:prstGeom prst="rect">
                <a:avLst/>
              </a:prstGeom>
            </p:spPr>
          </p:pic>
          <p:sp>
            <p:nvSpPr>
              <p:cNvPr id="169" name="Freeform 5"/>
              <p:cNvSpPr>
                <a:spLocks noEditPoints="1"/>
              </p:cNvSpPr>
              <p:nvPr/>
            </p:nvSpPr>
            <p:spPr bwMode="auto">
              <a:xfrm>
                <a:off x="3807545" y="5183568"/>
                <a:ext cx="440975" cy="518339"/>
              </a:xfrm>
              <a:custGeom>
                <a:avLst/>
                <a:gdLst>
                  <a:gd name="T0" fmla="*/ 416 w 458"/>
                  <a:gd name="T1" fmla="*/ 407 h 538"/>
                  <a:gd name="T2" fmla="*/ 404 w 458"/>
                  <a:gd name="T3" fmla="*/ 310 h 538"/>
                  <a:gd name="T4" fmla="*/ 303 w 458"/>
                  <a:gd name="T5" fmla="*/ 56 h 538"/>
                  <a:gd name="T6" fmla="*/ 159 w 458"/>
                  <a:gd name="T7" fmla="*/ 137 h 538"/>
                  <a:gd name="T8" fmla="*/ 117 w 458"/>
                  <a:gd name="T9" fmla="*/ 247 h 538"/>
                  <a:gd name="T10" fmla="*/ 77 w 458"/>
                  <a:gd name="T11" fmla="*/ 370 h 538"/>
                  <a:gd name="T12" fmla="*/ 27 w 458"/>
                  <a:gd name="T13" fmla="*/ 406 h 538"/>
                  <a:gd name="T14" fmla="*/ 6 w 458"/>
                  <a:gd name="T15" fmla="*/ 480 h 538"/>
                  <a:gd name="T16" fmla="*/ 141 w 458"/>
                  <a:gd name="T17" fmla="*/ 532 h 538"/>
                  <a:gd name="T18" fmla="*/ 236 w 458"/>
                  <a:gd name="T19" fmla="*/ 507 h 538"/>
                  <a:gd name="T20" fmla="*/ 312 w 458"/>
                  <a:gd name="T21" fmla="*/ 532 h 538"/>
                  <a:gd name="T22" fmla="*/ 436 w 458"/>
                  <a:gd name="T23" fmla="*/ 476 h 538"/>
                  <a:gd name="T24" fmla="*/ 249 w 458"/>
                  <a:gd name="T25" fmla="*/ 79 h 538"/>
                  <a:gd name="T26" fmla="*/ 261 w 458"/>
                  <a:gd name="T27" fmla="*/ 138 h 538"/>
                  <a:gd name="T28" fmla="*/ 263 w 458"/>
                  <a:gd name="T29" fmla="*/ 119 h 538"/>
                  <a:gd name="T30" fmla="*/ 236 w 458"/>
                  <a:gd name="T31" fmla="*/ 119 h 538"/>
                  <a:gd name="T32" fmla="*/ 227 w 458"/>
                  <a:gd name="T33" fmla="*/ 124 h 538"/>
                  <a:gd name="T34" fmla="*/ 249 w 458"/>
                  <a:gd name="T35" fmla="*/ 79 h 538"/>
                  <a:gd name="T36" fmla="*/ 262 w 458"/>
                  <a:gd name="T37" fmla="*/ 156 h 538"/>
                  <a:gd name="T38" fmla="*/ 211 w 458"/>
                  <a:gd name="T39" fmla="*/ 186 h 538"/>
                  <a:gd name="T40" fmla="*/ 177 w 458"/>
                  <a:gd name="T41" fmla="*/ 157 h 538"/>
                  <a:gd name="T42" fmla="*/ 215 w 458"/>
                  <a:gd name="T43" fmla="*/ 133 h 538"/>
                  <a:gd name="T44" fmla="*/ 185 w 458"/>
                  <a:gd name="T45" fmla="*/ 84 h 538"/>
                  <a:gd name="T46" fmla="*/ 204 w 458"/>
                  <a:gd name="T47" fmla="*/ 122 h 538"/>
                  <a:gd name="T48" fmla="*/ 192 w 458"/>
                  <a:gd name="T49" fmla="*/ 130 h 538"/>
                  <a:gd name="T50" fmla="*/ 180 w 458"/>
                  <a:gd name="T51" fmla="*/ 103 h 538"/>
                  <a:gd name="T52" fmla="*/ 186 w 458"/>
                  <a:gd name="T53" fmla="*/ 135 h 538"/>
                  <a:gd name="T54" fmla="*/ 179 w 458"/>
                  <a:gd name="T55" fmla="*/ 142 h 538"/>
                  <a:gd name="T56" fmla="*/ 185 w 458"/>
                  <a:gd name="T57" fmla="*/ 84 h 538"/>
                  <a:gd name="T58" fmla="*/ 147 w 458"/>
                  <a:gd name="T59" fmla="*/ 516 h 538"/>
                  <a:gd name="T60" fmla="*/ 24 w 458"/>
                  <a:gd name="T61" fmla="*/ 484 h 538"/>
                  <a:gd name="T62" fmla="*/ 26 w 458"/>
                  <a:gd name="T63" fmla="*/ 425 h 538"/>
                  <a:gd name="T64" fmla="*/ 83 w 458"/>
                  <a:gd name="T65" fmla="*/ 383 h 538"/>
                  <a:gd name="T66" fmla="*/ 148 w 458"/>
                  <a:gd name="T67" fmla="*/ 462 h 538"/>
                  <a:gd name="T68" fmla="*/ 307 w 458"/>
                  <a:gd name="T69" fmla="*/ 383 h 538"/>
                  <a:gd name="T70" fmla="*/ 241 w 458"/>
                  <a:gd name="T71" fmla="*/ 476 h 538"/>
                  <a:gd name="T72" fmla="*/ 160 w 458"/>
                  <a:gd name="T73" fmla="*/ 453 h 538"/>
                  <a:gd name="T74" fmla="*/ 113 w 458"/>
                  <a:gd name="T75" fmla="*/ 371 h 538"/>
                  <a:gd name="T76" fmla="*/ 153 w 458"/>
                  <a:gd name="T77" fmla="*/ 226 h 538"/>
                  <a:gd name="T78" fmla="*/ 211 w 458"/>
                  <a:gd name="T79" fmla="*/ 198 h 538"/>
                  <a:gd name="T80" fmla="*/ 332 w 458"/>
                  <a:gd name="T81" fmla="*/ 316 h 538"/>
                  <a:gd name="T82" fmla="*/ 307 w 458"/>
                  <a:gd name="T83" fmla="*/ 383 h 538"/>
                  <a:gd name="T84" fmla="*/ 370 w 458"/>
                  <a:gd name="T85" fmla="*/ 497 h 538"/>
                  <a:gd name="T86" fmla="*/ 316 w 458"/>
                  <a:gd name="T87" fmla="*/ 480 h 538"/>
                  <a:gd name="T88" fmla="*/ 324 w 458"/>
                  <a:gd name="T89" fmla="*/ 393 h 538"/>
                  <a:gd name="T90" fmla="*/ 344 w 458"/>
                  <a:gd name="T91" fmla="*/ 422 h 538"/>
                  <a:gd name="T92" fmla="*/ 396 w 458"/>
                  <a:gd name="T93" fmla="*/ 397 h 538"/>
                  <a:gd name="T94" fmla="*/ 416 w 458"/>
                  <a:gd name="T95" fmla="*/ 440 h 538"/>
                  <a:gd name="T96" fmla="*/ 432 w 458"/>
                  <a:gd name="T97" fmla="*/ 459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8" h="538">
                    <a:moveTo>
                      <a:pt x="440" y="439"/>
                    </a:moveTo>
                    <a:cubicBezTo>
                      <a:pt x="426" y="433"/>
                      <a:pt x="415" y="424"/>
                      <a:pt x="416" y="407"/>
                    </a:cubicBezTo>
                    <a:cubicBezTo>
                      <a:pt x="417" y="390"/>
                      <a:pt x="404" y="379"/>
                      <a:pt x="404" y="379"/>
                    </a:cubicBezTo>
                    <a:cubicBezTo>
                      <a:pt x="404" y="379"/>
                      <a:pt x="415" y="341"/>
                      <a:pt x="404" y="310"/>
                    </a:cubicBezTo>
                    <a:cubicBezTo>
                      <a:pt x="394" y="279"/>
                      <a:pt x="359" y="229"/>
                      <a:pt x="332" y="192"/>
                    </a:cubicBezTo>
                    <a:cubicBezTo>
                      <a:pt x="305" y="154"/>
                      <a:pt x="328" y="111"/>
                      <a:pt x="303" y="56"/>
                    </a:cubicBezTo>
                    <a:cubicBezTo>
                      <a:pt x="279" y="0"/>
                      <a:pt x="215" y="4"/>
                      <a:pt x="181" y="27"/>
                    </a:cubicBezTo>
                    <a:cubicBezTo>
                      <a:pt x="147" y="51"/>
                      <a:pt x="157" y="109"/>
                      <a:pt x="159" y="137"/>
                    </a:cubicBezTo>
                    <a:cubicBezTo>
                      <a:pt x="161" y="165"/>
                      <a:pt x="160" y="185"/>
                      <a:pt x="157" y="192"/>
                    </a:cubicBezTo>
                    <a:cubicBezTo>
                      <a:pt x="153" y="199"/>
                      <a:pt x="131" y="225"/>
                      <a:pt x="117" y="247"/>
                    </a:cubicBezTo>
                    <a:cubicBezTo>
                      <a:pt x="102" y="269"/>
                      <a:pt x="91" y="315"/>
                      <a:pt x="81" y="334"/>
                    </a:cubicBezTo>
                    <a:cubicBezTo>
                      <a:pt x="70" y="352"/>
                      <a:pt x="77" y="370"/>
                      <a:pt x="77" y="370"/>
                    </a:cubicBezTo>
                    <a:cubicBezTo>
                      <a:pt x="77" y="370"/>
                      <a:pt x="70" y="372"/>
                      <a:pt x="64" y="384"/>
                    </a:cubicBezTo>
                    <a:cubicBezTo>
                      <a:pt x="59" y="396"/>
                      <a:pt x="47" y="402"/>
                      <a:pt x="27" y="406"/>
                    </a:cubicBezTo>
                    <a:cubicBezTo>
                      <a:pt x="6" y="410"/>
                      <a:pt x="6" y="423"/>
                      <a:pt x="11" y="438"/>
                    </a:cubicBezTo>
                    <a:cubicBezTo>
                      <a:pt x="16" y="453"/>
                      <a:pt x="11" y="461"/>
                      <a:pt x="6" y="480"/>
                    </a:cubicBezTo>
                    <a:cubicBezTo>
                      <a:pt x="0" y="498"/>
                      <a:pt x="28" y="504"/>
                      <a:pt x="56" y="507"/>
                    </a:cubicBezTo>
                    <a:cubicBezTo>
                      <a:pt x="84" y="511"/>
                      <a:pt x="115" y="529"/>
                      <a:pt x="141" y="532"/>
                    </a:cubicBezTo>
                    <a:cubicBezTo>
                      <a:pt x="167" y="535"/>
                      <a:pt x="175" y="514"/>
                      <a:pt x="175" y="514"/>
                    </a:cubicBezTo>
                    <a:cubicBezTo>
                      <a:pt x="175" y="514"/>
                      <a:pt x="205" y="507"/>
                      <a:pt x="236" y="507"/>
                    </a:cubicBezTo>
                    <a:cubicBezTo>
                      <a:pt x="267" y="506"/>
                      <a:pt x="296" y="513"/>
                      <a:pt x="296" y="513"/>
                    </a:cubicBezTo>
                    <a:cubicBezTo>
                      <a:pt x="296" y="513"/>
                      <a:pt x="302" y="526"/>
                      <a:pt x="312" y="532"/>
                    </a:cubicBezTo>
                    <a:cubicBezTo>
                      <a:pt x="323" y="538"/>
                      <a:pt x="346" y="538"/>
                      <a:pt x="360" y="523"/>
                    </a:cubicBezTo>
                    <a:cubicBezTo>
                      <a:pt x="375" y="507"/>
                      <a:pt x="414" y="488"/>
                      <a:pt x="436" y="476"/>
                    </a:cubicBezTo>
                    <a:cubicBezTo>
                      <a:pt x="458" y="463"/>
                      <a:pt x="454" y="445"/>
                      <a:pt x="440" y="439"/>
                    </a:cubicBezTo>
                    <a:close/>
                    <a:moveTo>
                      <a:pt x="249" y="79"/>
                    </a:moveTo>
                    <a:cubicBezTo>
                      <a:pt x="263" y="79"/>
                      <a:pt x="275" y="93"/>
                      <a:pt x="275" y="110"/>
                    </a:cubicBezTo>
                    <a:cubicBezTo>
                      <a:pt x="275" y="122"/>
                      <a:pt x="269" y="133"/>
                      <a:pt x="261" y="138"/>
                    </a:cubicBezTo>
                    <a:cubicBezTo>
                      <a:pt x="259" y="137"/>
                      <a:pt x="256" y="136"/>
                      <a:pt x="254" y="135"/>
                    </a:cubicBezTo>
                    <a:cubicBezTo>
                      <a:pt x="259" y="133"/>
                      <a:pt x="263" y="126"/>
                      <a:pt x="263" y="119"/>
                    </a:cubicBezTo>
                    <a:cubicBezTo>
                      <a:pt x="263" y="109"/>
                      <a:pt x="257" y="101"/>
                      <a:pt x="249" y="101"/>
                    </a:cubicBezTo>
                    <a:cubicBezTo>
                      <a:pt x="242" y="101"/>
                      <a:pt x="236" y="109"/>
                      <a:pt x="236" y="119"/>
                    </a:cubicBezTo>
                    <a:cubicBezTo>
                      <a:pt x="236" y="122"/>
                      <a:pt x="237" y="126"/>
                      <a:pt x="238" y="129"/>
                    </a:cubicBezTo>
                    <a:cubicBezTo>
                      <a:pt x="234" y="127"/>
                      <a:pt x="230" y="125"/>
                      <a:pt x="227" y="124"/>
                    </a:cubicBezTo>
                    <a:cubicBezTo>
                      <a:pt x="225" y="120"/>
                      <a:pt x="224" y="115"/>
                      <a:pt x="224" y="110"/>
                    </a:cubicBezTo>
                    <a:cubicBezTo>
                      <a:pt x="224" y="93"/>
                      <a:pt x="235" y="79"/>
                      <a:pt x="249" y="79"/>
                    </a:cubicBezTo>
                    <a:close/>
                    <a:moveTo>
                      <a:pt x="248" y="145"/>
                    </a:moveTo>
                    <a:cubicBezTo>
                      <a:pt x="255" y="147"/>
                      <a:pt x="262" y="152"/>
                      <a:pt x="262" y="156"/>
                    </a:cubicBezTo>
                    <a:cubicBezTo>
                      <a:pt x="261" y="161"/>
                      <a:pt x="257" y="161"/>
                      <a:pt x="248" y="166"/>
                    </a:cubicBezTo>
                    <a:cubicBezTo>
                      <a:pt x="238" y="172"/>
                      <a:pt x="218" y="185"/>
                      <a:pt x="211" y="186"/>
                    </a:cubicBezTo>
                    <a:cubicBezTo>
                      <a:pt x="205" y="187"/>
                      <a:pt x="201" y="183"/>
                      <a:pt x="194" y="178"/>
                    </a:cubicBezTo>
                    <a:cubicBezTo>
                      <a:pt x="187" y="174"/>
                      <a:pt x="174" y="163"/>
                      <a:pt x="177" y="157"/>
                    </a:cubicBezTo>
                    <a:cubicBezTo>
                      <a:pt x="177" y="157"/>
                      <a:pt x="187" y="149"/>
                      <a:pt x="192" y="145"/>
                    </a:cubicBezTo>
                    <a:cubicBezTo>
                      <a:pt x="196" y="141"/>
                      <a:pt x="208" y="131"/>
                      <a:pt x="215" y="133"/>
                    </a:cubicBezTo>
                    <a:cubicBezTo>
                      <a:pt x="222" y="134"/>
                      <a:pt x="241" y="142"/>
                      <a:pt x="248" y="145"/>
                    </a:cubicBezTo>
                    <a:close/>
                    <a:moveTo>
                      <a:pt x="185" y="84"/>
                    </a:moveTo>
                    <a:cubicBezTo>
                      <a:pt x="196" y="84"/>
                      <a:pt x="205" y="97"/>
                      <a:pt x="205" y="114"/>
                    </a:cubicBezTo>
                    <a:cubicBezTo>
                      <a:pt x="205" y="117"/>
                      <a:pt x="204" y="119"/>
                      <a:pt x="204" y="122"/>
                    </a:cubicBezTo>
                    <a:cubicBezTo>
                      <a:pt x="201" y="123"/>
                      <a:pt x="198" y="124"/>
                      <a:pt x="196" y="127"/>
                    </a:cubicBezTo>
                    <a:cubicBezTo>
                      <a:pt x="194" y="128"/>
                      <a:pt x="193" y="129"/>
                      <a:pt x="192" y="130"/>
                    </a:cubicBezTo>
                    <a:cubicBezTo>
                      <a:pt x="194" y="127"/>
                      <a:pt x="194" y="122"/>
                      <a:pt x="194" y="117"/>
                    </a:cubicBezTo>
                    <a:cubicBezTo>
                      <a:pt x="192" y="108"/>
                      <a:pt x="186" y="102"/>
                      <a:pt x="180" y="103"/>
                    </a:cubicBezTo>
                    <a:cubicBezTo>
                      <a:pt x="175" y="104"/>
                      <a:pt x="171" y="112"/>
                      <a:pt x="173" y="120"/>
                    </a:cubicBezTo>
                    <a:cubicBezTo>
                      <a:pt x="174" y="129"/>
                      <a:pt x="180" y="136"/>
                      <a:pt x="186" y="135"/>
                    </a:cubicBezTo>
                    <a:cubicBezTo>
                      <a:pt x="186" y="135"/>
                      <a:pt x="186" y="135"/>
                      <a:pt x="187" y="134"/>
                    </a:cubicBezTo>
                    <a:cubicBezTo>
                      <a:pt x="184" y="137"/>
                      <a:pt x="181" y="140"/>
                      <a:pt x="179" y="142"/>
                    </a:cubicBezTo>
                    <a:cubicBezTo>
                      <a:pt x="171" y="138"/>
                      <a:pt x="165" y="127"/>
                      <a:pt x="165" y="114"/>
                    </a:cubicBezTo>
                    <a:cubicBezTo>
                      <a:pt x="165" y="97"/>
                      <a:pt x="174" y="84"/>
                      <a:pt x="185" y="84"/>
                    </a:cubicBezTo>
                    <a:close/>
                    <a:moveTo>
                      <a:pt x="163" y="496"/>
                    </a:moveTo>
                    <a:cubicBezTo>
                      <a:pt x="161" y="508"/>
                      <a:pt x="147" y="516"/>
                      <a:pt x="147" y="516"/>
                    </a:cubicBezTo>
                    <a:cubicBezTo>
                      <a:pt x="134" y="520"/>
                      <a:pt x="100" y="505"/>
                      <a:pt x="84" y="499"/>
                    </a:cubicBezTo>
                    <a:cubicBezTo>
                      <a:pt x="69" y="492"/>
                      <a:pt x="29" y="490"/>
                      <a:pt x="24" y="484"/>
                    </a:cubicBezTo>
                    <a:cubicBezTo>
                      <a:pt x="18" y="479"/>
                      <a:pt x="26" y="466"/>
                      <a:pt x="28" y="453"/>
                    </a:cubicBezTo>
                    <a:cubicBezTo>
                      <a:pt x="30" y="441"/>
                      <a:pt x="24" y="433"/>
                      <a:pt x="26" y="425"/>
                    </a:cubicBezTo>
                    <a:cubicBezTo>
                      <a:pt x="28" y="416"/>
                      <a:pt x="54" y="416"/>
                      <a:pt x="63" y="410"/>
                    </a:cubicBezTo>
                    <a:cubicBezTo>
                      <a:pt x="73" y="404"/>
                      <a:pt x="75" y="387"/>
                      <a:pt x="83" y="383"/>
                    </a:cubicBezTo>
                    <a:cubicBezTo>
                      <a:pt x="91" y="378"/>
                      <a:pt x="105" y="395"/>
                      <a:pt x="111" y="404"/>
                    </a:cubicBezTo>
                    <a:cubicBezTo>
                      <a:pt x="117" y="413"/>
                      <a:pt x="139" y="452"/>
                      <a:pt x="148" y="462"/>
                    </a:cubicBezTo>
                    <a:cubicBezTo>
                      <a:pt x="157" y="471"/>
                      <a:pt x="166" y="484"/>
                      <a:pt x="163" y="496"/>
                    </a:cubicBezTo>
                    <a:close/>
                    <a:moveTo>
                      <a:pt x="307" y="383"/>
                    </a:moveTo>
                    <a:cubicBezTo>
                      <a:pt x="305" y="394"/>
                      <a:pt x="305" y="436"/>
                      <a:pt x="305" y="436"/>
                    </a:cubicBezTo>
                    <a:cubicBezTo>
                      <a:pt x="305" y="436"/>
                      <a:pt x="280" y="471"/>
                      <a:pt x="241" y="476"/>
                    </a:cubicBezTo>
                    <a:cubicBezTo>
                      <a:pt x="201" y="482"/>
                      <a:pt x="182" y="478"/>
                      <a:pt x="182" y="478"/>
                    </a:cubicBezTo>
                    <a:cubicBezTo>
                      <a:pt x="160" y="453"/>
                      <a:pt x="160" y="453"/>
                      <a:pt x="160" y="453"/>
                    </a:cubicBezTo>
                    <a:cubicBezTo>
                      <a:pt x="160" y="453"/>
                      <a:pt x="177" y="450"/>
                      <a:pt x="174" y="433"/>
                    </a:cubicBezTo>
                    <a:cubicBezTo>
                      <a:pt x="172" y="416"/>
                      <a:pt x="122" y="392"/>
                      <a:pt x="113" y="371"/>
                    </a:cubicBezTo>
                    <a:cubicBezTo>
                      <a:pt x="104" y="350"/>
                      <a:pt x="112" y="314"/>
                      <a:pt x="123" y="296"/>
                    </a:cubicBezTo>
                    <a:cubicBezTo>
                      <a:pt x="135" y="278"/>
                      <a:pt x="142" y="239"/>
                      <a:pt x="153" y="226"/>
                    </a:cubicBezTo>
                    <a:cubicBezTo>
                      <a:pt x="165" y="213"/>
                      <a:pt x="174" y="185"/>
                      <a:pt x="170" y="173"/>
                    </a:cubicBezTo>
                    <a:cubicBezTo>
                      <a:pt x="170" y="173"/>
                      <a:pt x="194" y="202"/>
                      <a:pt x="211" y="198"/>
                    </a:cubicBezTo>
                    <a:cubicBezTo>
                      <a:pt x="228" y="193"/>
                      <a:pt x="267" y="164"/>
                      <a:pt x="272" y="169"/>
                    </a:cubicBezTo>
                    <a:cubicBezTo>
                      <a:pt x="278" y="174"/>
                      <a:pt x="327" y="281"/>
                      <a:pt x="332" y="316"/>
                    </a:cubicBezTo>
                    <a:cubicBezTo>
                      <a:pt x="337" y="350"/>
                      <a:pt x="328" y="376"/>
                      <a:pt x="328" y="376"/>
                    </a:cubicBezTo>
                    <a:cubicBezTo>
                      <a:pt x="328" y="376"/>
                      <a:pt x="310" y="371"/>
                      <a:pt x="307" y="383"/>
                    </a:cubicBezTo>
                    <a:close/>
                    <a:moveTo>
                      <a:pt x="432" y="459"/>
                    </a:moveTo>
                    <a:cubicBezTo>
                      <a:pt x="425" y="466"/>
                      <a:pt x="382" y="484"/>
                      <a:pt x="370" y="497"/>
                    </a:cubicBezTo>
                    <a:cubicBezTo>
                      <a:pt x="357" y="510"/>
                      <a:pt x="341" y="521"/>
                      <a:pt x="331" y="518"/>
                    </a:cubicBezTo>
                    <a:cubicBezTo>
                      <a:pt x="320" y="515"/>
                      <a:pt x="311" y="501"/>
                      <a:pt x="316" y="480"/>
                    </a:cubicBezTo>
                    <a:cubicBezTo>
                      <a:pt x="320" y="460"/>
                      <a:pt x="324" y="438"/>
                      <a:pt x="324" y="425"/>
                    </a:cubicBezTo>
                    <a:cubicBezTo>
                      <a:pt x="323" y="413"/>
                      <a:pt x="320" y="395"/>
                      <a:pt x="324" y="393"/>
                    </a:cubicBezTo>
                    <a:cubicBezTo>
                      <a:pt x="327" y="390"/>
                      <a:pt x="332" y="392"/>
                      <a:pt x="332" y="392"/>
                    </a:cubicBezTo>
                    <a:cubicBezTo>
                      <a:pt x="332" y="392"/>
                      <a:pt x="329" y="416"/>
                      <a:pt x="344" y="422"/>
                    </a:cubicBezTo>
                    <a:cubicBezTo>
                      <a:pt x="358" y="428"/>
                      <a:pt x="379" y="420"/>
                      <a:pt x="386" y="413"/>
                    </a:cubicBezTo>
                    <a:cubicBezTo>
                      <a:pt x="392" y="407"/>
                      <a:pt x="396" y="397"/>
                      <a:pt x="396" y="397"/>
                    </a:cubicBezTo>
                    <a:cubicBezTo>
                      <a:pt x="396" y="397"/>
                      <a:pt x="403" y="401"/>
                      <a:pt x="402" y="411"/>
                    </a:cubicBezTo>
                    <a:cubicBezTo>
                      <a:pt x="401" y="421"/>
                      <a:pt x="406" y="435"/>
                      <a:pt x="416" y="440"/>
                    </a:cubicBezTo>
                    <a:cubicBezTo>
                      <a:pt x="425" y="445"/>
                      <a:pt x="440" y="452"/>
                      <a:pt x="432" y="459"/>
                    </a:cubicBezTo>
                    <a:close/>
                    <a:moveTo>
                      <a:pt x="432" y="459"/>
                    </a:moveTo>
                    <a:cubicBezTo>
                      <a:pt x="432" y="459"/>
                      <a:pt x="432" y="459"/>
                      <a:pt x="432" y="45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endParaRPr lang="en-US">
                  <a:solidFill>
                    <a:srgbClr val="000000"/>
                  </a:solidFill>
                </a:endParaRPr>
              </a:p>
            </p:txBody>
          </p:sp>
          <p:pic>
            <p:nvPicPr>
              <p:cNvPr id="170" name="Picture 202"/>
              <p:cNvPicPr>
                <a:picLocks noChangeAspect="1"/>
              </p:cNvPicPr>
              <p:nvPr/>
            </p:nvPicPr>
            <p:blipFill>
              <a:blip r:embed="rId7"/>
              <a:stretch>
                <a:fillRect/>
              </a:stretch>
            </p:blipFill>
            <p:spPr>
              <a:xfrm>
                <a:off x="4868587" y="5295041"/>
                <a:ext cx="906105" cy="147696"/>
              </a:xfrm>
              <a:prstGeom prst="rect">
                <a:avLst/>
              </a:prstGeom>
            </p:spPr>
          </p:pic>
          <p:pic>
            <p:nvPicPr>
              <p:cNvPr id="171"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8388" y="5591394"/>
                <a:ext cx="867074" cy="185337"/>
              </a:xfrm>
              <a:prstGeom prst="rect">
                <a:avLst/>
              </a:prstGeom>
            </p:spPr>
          </p:pic>
        </p:grpSp>
        <p:sp>
          <p:nvSpPr>
            <p:cNvPr id="165" name="Rectangle 224"/>
            <p:cNvSpPr/>
            <p:nvPr/>
          </p:nvSpPr>
          <p:spPr bwMode="auto">
            <a:xfrm>
              <a:off x="3671119" y="2891367"/>
              <a:ext cx="1909118" cy="272500"/>
            </a:xfrm>
            <a:prstGeom prst="rect">
              <a:avLst/>
            </a:prstGeom>
            <a:noFill/>
            <a:ln>
              <a:noFill/>
              <a:prstDash val="sysDash"/>
            </a:ln>
            <a:effectLst/>
            <a:extLst/>
          </p:spPr>
          <p:txBody>
            <a:bodyPr vert="horz" wrap="square" lIns="91440" tIns="45720" rIns="91440" bIns="45720" numCol="1" rtlCol="0" anchor="t" anchorCtr="0" compatLnSpc="1">
              <a:prstTxWarp prst="textNoShape">
                <a:avLst/>
              </a:prstTxWarp>
            </a:bodyPr>
            <a:ls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pPr algn="ctr" defTabSz="914400" eaLnBrk="1" fontAlgn="auto" hangingPunct="1">
                <a:spcBef>
                  <a:spcPts val="0"/>
                </a:spcBef>
                <a:spcAft>
                  <a:spcPts val="0"/>
                </a:spcAft>
                <a:defRPr/>
              </a:pPr>
              <a:r>
                <a:rPr lang="en-US" sz="1200" b="1" kern="0" dirty="0" smtClean="0">
                  <a:solidFill>
                    <a:srgbClr val="008541"/>
                  </a:solidFill>
                </a:rPr>
                <a:t>RBD image</a:t>
              </a:r>
              <a:endParaRPr lang="en-US" sz="1200" b="1" kern="0" dirty="0">
                <a:solidFill>
                  <a:srgbClr val="008541"/>
                </a:solidFill>
              </a:endParaRPr>
            </a:p>
          </p:txBody>
        </p:sp>
      </p:grpSp>
    </p:spTree>
    <p:extLst>
      <p:ext uri="{BB962C8B-B14F-4D97-AF65-F5344CB8AC3E}">
        <p14:creationId xmlns:p14="http://schemas.microsoft.com/office/powerpoint/2010/main" val="35530597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 78"/>
          <p:cNvGrpSpPr/>
          <p:nvPr/>
        </p:nvGrpSpPr>
        <p:grpSpPr>
          <a:xfrm>
            <a:off x="5190067" y="863600"/>
            <a:ext cx="3098785" cy="2182285"/>
            <a:chOff x="5190067" y="863600"/>
            <a:chExt cx="3098785" cy="2182285"/>
          </a:xfrm>
        </p:grpSpPr>
        <p:sp>
          <p:nvSpPr>
            <p:cNvPr id="72" name="圆角矩形 71"/>
            <p:cNvSpPr/>
            <p:nvPr/>
          </p:nvSpPr>
          <p:spPr>
            <a:xfrm>
              <a:off x="5190067" y="863600"/>
              <a:ext cx="3098785" cy="21822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30" name="圆角矩形 29"/>
            <p:cNvSpPr/>
            <p:nvPr/>
          </p:nvSpPr>
          <p:spPr>
            <a:xfrm>
              <a:off x="6491815" y="2486262"/>
              <a:ext cx="1606539"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err="1" smtClean="0"/>
                <a:t>BlueFS</a:t>
              </a:r>
              <a:endParaRPr kumimoji="1" lang="zh-CN" altLang="en-US" sz="1400" dirty="0"/>
            </a:p>
          </p:txBody>
        </p:sp>
        <p:sp>
          <p:nvSpPr>
            <p:cNvPr id="8" name="多文档 7"/>
            <p:cNvSpPr/>
            <p:nvPr/>
          </p:nvSpPr>
          <p:spPr>
            <a:xfrm>
              <a:off x="6995573" y="994819"/>
              <a:ext cx="762000" cy="719667"/>
            </a:xfrm>
            <a:prstGeom prst="flowChartMultidocumen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smtClean="0"/>
                <a:t>META</a:t>
              </a:r>
              <a:endParaRPr kumimoji="1" lang="zh-CN" altLang="en-US" sz="1400" dirty="0"/>
            </a:p>
          </p:txBody>
        </p:sp>
        <p:cxnSp>
          <p:nvCxnSpPr>
            <p:cNvPr id="12" name="直线箭头连接符 11"/>
            <p:cNvCxnSpPr>
              <a:stCxn id="8" idx="2"/>
              <a:endCxn id="62" idx="0"/>
            </p:cNvCxnSpPr>
            <p:nvPr/>
          </p:nvCxnSpPr>
          <p:spPr>
            <a:xfrm flipH="1">
              <a:off x="7295085" y="1687232"/>
              <a:ext cx="28501" cy="34182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nvGrpSpPr>
            <p:cNvPr id="13" name="组 12"/>
            <p:cNvGrpSpPr/>
            <p:nvPr/>
          </p:nvGrpSpPr>
          <p:grpSpPr>
            <a:xfrm>
              <a:off x="5300119" y="2029058"/>
              <a:ext cx="1126080" cy="712507"/>
              <a:chOff x="3581399" y="1643817"/>
              <a:chExt cx="1100666" cy="629148"/>
            </a:xfrm>
          </p:grpSpPr>
          <p:sp>
            <p:nvSpPr>
              <p:cNvPr id="18" name="存储的数据 17"/>
              <p:cNvSpPr/>
              <p:nvPr/>
            </p:nvSpPr>
            <p:spPr>
              <a:xfrm>
                <a:off x="3581399" y="1819665"/>
                <a:ext cx="973667" cy="453300"/>
              </a:xfrm>
              <a:prstGeom prst="flowChartOnlineStorage">
                <a:avLst/>
              </a:prstGeom>
            </p:spPr>
            <p:style>
              <a:lnRef idx="3">
                <a:schemeClr val="lt1"/>
              </a:lnRef>
              <a:fillRef idx="1">
                <a:schemeClr val="dk1"/>
              </a:fillRef>
              <a:effectRef idx="1">
                <a:schemeClr val="dk1"/>
              </a:effectRef>
              <a:fontRef idx="minor">
                <a:schemeClr val="lt1"/>
              </a:fontRef>
            </p:style>
            <p:txBody>
              <a:bodyPr rtlCol="0" anchor="ctr"/>
              <a:lstStyle/>
              <a:p>
                <a:r>
                  <a:rPr kumimoji="1" lang="en-US" altLang="zh-CN" dirty="0" smtClean="0"/>
                  <a:t>Data</a:t>
                </a:r>
                <a:endParaRPr kumimoji="1" lang="zh-CN" altLang="en-US" dirty="0"/>
              </a:p>
            </p:txBody>
          </p:sp>
          <p:sp>
            <p:nvSpPr>
              <p:cNvPr id="19" name="存储的数据 18"/>
              <p:cNvSpPr/>
              <p:nvPr/>
            </p:nvSpPr>
            <p:spPr>
              <a:xfrm>
                <a:off x="3649132" y="1728481"/>
                <a:ext cx="973667" cy="453300"/>
              </a:xfrm>
              <a:prstGeom prst="flowChartOnlineStorage">
                <a:avLst/>
              </a:prstGeom>
            </p:spPr>
            <p:style>
              <a:lnRef idx="3">
                <a:schemeClr val="lt1"/>
              </a:lnRef>
              <a:fillRef idx="1">
                <a:schemeClr val="dk1"/>
              </a:fillRef>
              <a:effectRef idx="1">
                <a:schemeClr val="dk1"/>
              </a:effectRef>
              <a:fontRef idx="minor">
                <a:schemeClr val="lt1"/>
              </a:fontRef>
            </p:style>
            <p:txBody>
              <a:bodyPr rtlCol="0" anchor="ctr"/>
              <a:lstStyle/>
              <a:p>
                <a:r>
                  <a:rPr kumimoji="1" lang="en-US" altLang="zh-CN" dirty="0" smtClean="0"/>
                  <a:t>Data</a:t>
                </a:r>
                <a:endParaRPr kumimoji="1" lang="zh-CN" altLang="en-US" dirty="0"/>
              </a:p>
            </p:txBody>
          </p:sp>
          <p:sp>
            <p:nvSpPr>
              <p:cNvPr id="20" name="存储的数据 19"/>
              <p:cNvSpPr/>
              <p:nvPr/>
            </p:nvSpPr>
            <p:spPr>
              <a:xfrm>
                <a:off x="3708398" y="1643817"/>
                <a:ext cx="973667" cy="453300"/>
              </a:xfrm>
              <a:prstGeom prst="flowChartOnlineStorage">
                <a:avLst/>
              </a:prstGeom>
            </p:spPr>
            <p:style>
              <a:lnRef idx="3">
                <a:schemeClr val="lt1"/>
              </a:lnRef>
              <a:fillRef idx="1">
                <a:schemeClr val="dk1"/>
              </a:fillRef>
              <a:effectRef idx="1">
                <a:schemeClr val="dk1"/>
              </a:effectRef>
              <a:fontRef idx="minor">
                <a:schemeClr val="lt1"/>
              </a:fontRef>
            </p:style>
            <p:txBody>
              <a:bodyPr rtlCol="0" anchor="ctr"/>
              <a:lstStyle/>
              <a:p>
                <a:r>
                  <a:rPr kumimoji="1" lang="en-US" altLang="zh-CN" dirty="0" smtClean="0"/>
                  <a:t>Data</a:t>
                </a:r>
                <a:endParaRPr kumimoji="1" lang="zh-CN" altLang="en-US" dirty="0"/>
              </a:p>
            </p:txBody>
          </p:sp>
        </p:grpSp>
        <p:sp>
          <p:nvSpPr>
            <p:cNvPr id="62" name="圆角矩形 61"/>
            <p:cNvSpPr/>
            <p:nvPr/>
          </p:nvSpPr>
          <p:spPr>
            <a:xfrm>
              <a:off x="6491815" y="2029058"/>
              <a:ext cx="1606539" cy="3979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sz="1400" dirty="0" err="1" smtClean="0"/>
                <a:t>RocksDB</a:t>
              </a:r>
              <a:endParaRPr kumimoji="1" lang="zh-CN" altLang="en-US" sz="1400" dirty="0"/>
            </a:p>
          </p:txBody>
        </p:sp>
        <p:sp>
          <p:nvSpPr>
            <p:cNvPr id="78" name="文本框 77"/>
            <p:cNvSpPr txBox="1"/>
            <p:nvPr/>
          </p:nvSpPr>
          <p:spPr>
            <a:xfrm>
              <a:off x="5402892" y="1197896"/>
              <a:ext cx="1044331" cy="427319"/>
            </a:xfrm>
            <a:prstGeom prst="rect">
              <a:avLst/>
            </a:prstGeom>
          </p:spPr>
          <p:txBody>
            <a:bodyPr vert="horz" wrap="none" lIns="91410" tIns="45703" rIns="91410" bIns="45703" rtlCol="0">
              <a:noAutofit/>
            </a:bodyPr>
            <a:lstStyle/>
            <a:p>
              <a:pPr algn="ctr"/>
              <a:r>
                <a:rPr kumimoji="1" lang="en-US" altLang="zh-CN" dirty="0" smtClean="0"/>
                <a:t>Allocator</a:t>
              </a:r>
              <a:endParaRPr kumimoji="1" lang="zh-CN" altLang="en-US" dirty="0"/>
            </a:p>
          </p:txBody>
        </p:sp>
      </p:grpSp>
      <p:grpSp>
        <p:nvGrpSpPr>
          <p:cNvPr id="69" name="组 68"/>
          <p:cNvGrpSpPr/>
          <p:nvPr/>
        </p:nvGrpSpPr>
        <p:grpSpPr>
          <a:xfrm>
            <a:off x="5190067" y="2741565"/>
            <a:ext cx="3098785" cy="1286451"/>
            <a:chOff x="5325533" y="2591283"/>
            <a:chExt cx="2988734" cy="1286451"/>
          </a:xfrm>
        </p:grpSpPr>
        <p:sp>
          <p:nvSpPr>
            <p:cNvPr id="24" name="圆角矩形 23"/>
            <p:cNvSpPr/>
            <p:nvPr/>
          </p:nvSpPr>
          <p:spPr>
            <a:xfrm>
              <a:off x="5325533" y="2988734"/>
              <a:ext cx="2988734" cy="889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1" name="圆角矩形 30"/>
            <p:cNvSpPr/>
            <p:nvPr/>
          </p:nvSpPr>
          <p:spPr>
            <a:xfrm>
              <a:off x="5516031" y="3192581"/>
              <a:ext cx="681565"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Block</a:t>
              </a:r>
              <a:endParaRPr kumimoji="1" lang="zh-CN" altLang="en-US" sz="1000" dirty="0"/>
            </a:p>
          </p:txBody>
        </p:sp>
        <p:cxnSp>
          <p:nvCxnSpPr>
            <p:cNvPr id="14" name="直线箭头连接符 13"/>
            <p:cNvCxnSpPr>
              <a:stCxn id="18" idx="2"/>
              <a:endCxn id="53" idx="0"/>
            </p:cNvCxnSpPr>
            <p:nvPr/>
          </p:nvCxnSpPr>
          <p:spPr>
            <a:xfrm>
              <a:off x="5912063" y="2591283"/>
              <a:ext cx="920536" cy="6104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3" name="圆角矩形 52"/>
            <p:cNvSpPr/>
            <p:nvPr/>
          </p:nvSpPr>
          <p:spPr>
            <a:xfrm>
              <a:off x="6491816" y="3201695"/>
              <a:ext cx="681565"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Block</a:t>
              </a:r>
              <a:endParaRPr kumimoji="1" lang="zh-CN" altLang="en-US" sz="1000" dirty="0"/>
            </a:p>
          </p:txBody>
        </p:sp>
        <p:sp>
          <p:nvSpPr>
            <p:cNvPr id="55" name="圆角矩形 54"/>
            <p:cNvSpPr/>
            <p:nvPr/>
          </p:nvSpPr>
          <p:spPr>
            <a:xfrm>
              <a:off x="7416790" y="3201695"/>
              <a:ext cx="681565"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Block</a:t>
              </a:r>
              <a:endParaRPr kumimoji="1" lang="zh-CN" altLang="en-US" sz="1000" dirty="0"/>
            </a:p>
          </p:txBody>
        </p:sp>
      </p:grpSp>
      <p:sp>
        <p:nvSpPr>
          <p:cNvPr id="2" name="标题 1"/>
          <p:cNvSpPr>
            <a:spLocks noGrp="1"/>
          </p:cNvSpPr>
          <p:nvPr>
            <p:ph type="title"/>
          </p:nvPr>
        </p:nvSpPr>
        <p:spPr/>
        <p:txBody>
          <a:bodyPr/>
          <a:lstStyle/>
          <a:p>
            <a:r>
              <a:rPr kumimoji="1" lang="en-US" altLang="zh-CN" dirty="0" err="1" smtClean="0"/>
              <a:t>BlueStore</a:t>
            </a:r>
            <a:r>
              <a:rPr kumimoji="1" lang="en-US" altLang="zh-CN" dirty="0" smtClean="0"/>
              <a:t> Backend	</a:t>
            </a:r>
            <a:endParaRPr kumimoji="1" lang="zh-CN" altLang="en-US" dirty="0"/>
          </a:p>
        </p:txBody>
      </p:sp>
      <p:sp>
        <p:nvSpPr>
          <p:cNvPr id="3" name="内容占位符 2"/>
          <p:cNvSpPr>
            <a:spLocks noGrp="1"/>
          </p:cNvSpPr>
          <p:nvPr>
            <p:ph sz="half" idx="1"/>
          </p:nvPr>
        </p:nvSpPr>
        <p:spPr/>
        <p:txBody>
          <a:bodyPr>
            <a:normAutofit/>
          </a:bodyPr>
          <a:lstStyle/>
          <a:p>
            <a:r>
              <a:rPr kumimoji="1" lang="en-US" altLang="zh-CN" sz="2000" dirty="0" err="1" smtClean="0"/>
              <a:t>Rocksdb</a:t>
            </a:r>
            <a:endParaRPr kumimoji="1" lang="en-US" altLang="zh-CN" sz="2000" dirty="0" smtClean="0"/>
          </a:p>
          <a:p>
            <a:pPr lvl="1"/>
            <a:r>
              <a:rPr kumimoji="1" lang="en-US" altLang="zh-CN" sz="2000" dirty="0" smtClean="0"/>
              <a:t>Object metadata</a:t>
            </a:r>
          </a:p>
          <a:p>
            <a:pPr lvl="1"/>
            <a:r>
              <a:rPr kumimoji="1" lang="en-US" altLang="zh-CN" sz="2000" dirty="0" err="1" smtClean="0"/>
              <a:t>Ceph</a:t>
            </a:r>
            <a:r>
              <a:rPr kumimoji="1" lang="en-US" altLang="zh-CN" sz="2000" dirty="0" smtClean="0"/>
              <a:t> key/value data</a:t>
            </a:r>
          </a:p>
          <a:p>
            <a:r>
              <a:rPr kumimoji="1" lang="en-US" altLang="zh-CN" sz="2000" dirty="0" smtClean="0"/>
              <a:t>Block Device</a:t>
            </a:r>
          </a:p>
          <a:p>
            <a:pPr lvl="1"/>
            <a:r>
              <a:rPr kumimoji="1" lang="en-US" altLang="zh-CN" sz="1600" dirty="0" smtClean="0"/>
              <a:t>Directly data object </a:t>
            </a:r>
          </a:p>
          <a:p>
            <a:r>
              <a:rPr kumimoji="1" lang="en-US" altLang="zh-CN" sz="2000" dirty="0" smtClean="0"/>
              <a:t>Reduce Journal Write operation by half</a:t>
            </a:r>
          </a:p>
          <a:p>
            <a:endParaRPr kumimoji="1" lang="zh-CN" altLang="en-US" sz="2000" dirty="0"/>
          </a:p>
        </p:txBody>
      </p:sp>
      <p:cxnSp>
        <p:nvCxnSpPr>
          <p:cNvPr id="15" name="直线箭头连接符 14"/>
          <p:cNvCxnSpPr>
            <a:stCxn id="18" idx="2"/>
            <a:endCxn id="31" idx="0"/>
          </p:cNvCxnSpPr>
          <p:nvPr/>
        </p:nvCxnSpPr>
        <p:spPr>
          <a:xfrm flipH="1">
            <a:off x="5740911" y="2741565"/>
            <a:ext cx="57283" cy="60129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5" name="直线箭头连接符 74"/>
          <p:cNvCxnSpPr>
            <a:stCxn id="30" idx="2"/>
            <a:endCxn id="55" idx="0"/>
          </p:cNvCxnSpPr>
          <p:nvPr/>
        </p:nvCxnSpPr>
        <p:spPr>
          <a:xfrm>
            <a:off x="7295085" y="2884195"/>
            <a:ext cx="416574" cy="46778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0" name="文本框 79"/>
          <p:cNvSpPr txBox="1"/>
          <p:nvPr/>
        </p:nvSpPr>
        <p:spPr>
          <a:xfrm>
            <a:off x="6164164" y="474134"/>
            <a:ext cx="1159422" cy="457200"/>
          </a:xfrm>
          <a:prstGeom prst="rect">
            <a:avLst/>
          </a:prstGeom>
        </p:spPr>
        <p:txBody>
          <a:bodyPr vert="horz" wrap="none" lIns="91410" tIns="45703" rIns="91410" bIns="45703" rtlCol="0">
            <a:noAutofit/>
          </a:bodyPr>
          <a:lstStyle/>
          <a:p>
            <a:r>
              <a:rPr kumimoji="1" lang="en-US" altLang="zh-CN" dirty="0" err="1" smtClean="0"/>
              <a:t>BlueStore</a:t>
            </a:r>
            <a:endParaRPr kumimoji="1" lang="zh-CN" altLang="en-US" dirty="0"/>
          </a:p>
        </p:txBody>
      </p:sp>
    </p:spTree>
    <p:extLst>
      <p:ext uri="{BB962C8B-B14F-4D97-AF65-F5344CB8AC3E}">
        <p14:creationId xmlns:p14="http://schemas.microsoft.com/office/powerpoint/2010/main" val="8464263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Ceph</a:t>
            </a:r>
            <a:r>
              <a:rPr kumimoji="1" lang="en-US" altLang="zh-CN" dirty="0" smtClean="0"/>
              <a:t> object gateway</a:t>
            </a:r>
            <a:endParaRPr kumimoji="1" lang="zh-CN" altLang="en-US" dirty="0"/>
          </a:p>
        </p:txBody>
      </p:sp>
      <p:sp>
        <p:nvSpPr>
          <p:cNvPr id="3" name="内容占位符 2"/>
          <p:cNvSpPr>
            <a:spLocks noGrp="1"/>
          </p:cNvSpPr>
          <p:nvPr>
            <p:ph sz="half" idx="1"/>
          </p:nvPr>
        </p:nvSpPr>
        <p:spPr/>
        <p:txBody>
          <a:bodyPr/>
          <a:lstStyle/>
          <a:p>
            <a:r>
              <a:rPr kumimoji="1" lang="en-US" altLang="zh-CN" dirty="0" err="1" smtClean="0"/>
              <a:t>RESTful</a:t>
            </a:r>
            <a:r>
              <a:rPr kumimoji="1" lang="en-US" altLang="zh-CN" dirty="0" smtClean="0"/>
              <a:t> gateway to </a:t>
            </a:r>
            <a:r>
              <a:rPr kumimoji="1" lang="en-US" altLang="zh-CN" dirty="0" err="1" smtClean="0"/>
              <a:t>ceph</a:t>
            </a:r>
            <a:r>
              <a:rPr kumimoji="1" lang="en-US" altLang="zh-CN" dirty="0" smtClean="0"/>
              <a:t> storage cluster</a:t>
            </a:r>
          </a:p>
          <a:p>
            <a:pPr lvl="1"/>
            <a:r>
              <a:rPr kumimoji="1" lang="en-US" altLang="zh-CN" dirty="0" smtClean="0"/>
              <a:t>S3 Compatible</a:t>
            </a:r>
          </a:p>
          <a:p>
            <a:pPr lvl="1"/>
            <a:r>
              <a:rPr kumimoji="1" lang="en-US" altLang="zh-CN" dirty="0" smtClean="0"/>
              <a:t>Swift Compatible</a:t>
            </a:r>
          </a:p>
          <a:p>
            <a:pPr marL="0" indent="0">
              <a:buNone/>
            </a:pPr>
            <a:endParaRPr kumimoji="1" lang="zh-CN" altLang="en-US" dirty="0"/>
          </a:p>
        </p:txBody>
      </p:sp>
      <p:grpSp>
        <p:nvGrpSpPr>
          <p:cNvPr id="32" name="组 31"/>
          <p:cNvGrpSpPr/>
          <p:nvPr/>
        </p:nvGrpSpPr>
        <p:grpSpPr>
          <a:xfrm>
            <a:off x="4529667" y="1429624"/>
            <a:ext cx="4191001" cy="2474991"/>
            <a:chOff x="4741333" y="1804951"/>
            <a:chExt cx="4191001" cy="2474991"/>
          </a:xfrm>
        </p:grpSpPr>
        <p:sp>
          <p:nvSpPr>
            <p:cNvPr id="8" name="圆角矩形 7"/>
            <p:cNvSpPr/>
            <p:nvPr/>
          </p:nvSpPr>
          <p:spPr>
            <a:xfrm>
              <a:off x="6028262" y="1804951"/>
              <a:ext cx="1261534" cy="24729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600" dirty="0" smtClean="0"/>
                <a:t>LIBRADOS</a:t>
              </a:r>
              <a:endParaRPr kumimoji="1" lang="zh-CN" altLang="en-US" sz="1600" dirty="0"/>
            </a:p>
          </p:txBody>
        </p:sp>
        <p:grpSp>
          <p:nvGrpSpPr>
            <p:cNvPr id="20" name="组 19"/>
            <p:cNvGrpSpPr/>
            <p:nvPr/>
          </p:nvGrpSpPr>
          <p:grpSpPr>
            <a:xfrm>
              <a:off x="7408334" y="1804951"/>
              <a:ext cx="1524000" cy="2472925"/>
              <a:chOff x="6722532" y="1804951"/>
              <a:chExt cx="1524000" cy="2472925"/>
            </a:xfrm>
          </p:grpSpPr>
          <p:sp>
            <p:nvSpPr>
              <p:cNvPr id="9" name="圆角矩形 8"/>
              <p:cNvSpPr/>
              <p:nvPr/>
            </p:nvSpPr>
            <p:spPr>
              <a:xfrm>
                <a:off x="6722532" y="1804951"/>
                <a:ext cx="1524000" cy="24729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0" name="圆角矩形 9"/>
              <p:cNvSpPr/>
              <p:nvPr/>
            </p:nvSpPr>
            <p:spPr>
              <a:xfrm>
                <a:off x="6849533" y="2369622"/>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11" name="圆角矩形 10"/>
              <p:cNvSpPr/>
              <p:nvPr/>
            </p:nvSpPr>
            <p:spPr>
              <a:xfrm>
                <a:off x="7586135" y="2369622"/>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12" name="圆角矩形 11"/>
              <p:cNvSpPr/>
              <p:nvPr/>
            </p:nvSpPr>
            <p:spPr>
              <a:xfrm>
                <a:off x="6849533" y="2919955"/>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13" name="圆角矩形 12"/>
              <p:cNvSpPr/>
              <p:nvPr/>
            </p:nvSpPr>
            <p:spPr>
              <a:xfrm>
                <a:off x="6849533" y="3478756"/>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14" name="圆角矩形 13"/>
              <p:cNvSpPr/>
              <p:nvPr/>
            </p:nvSpPr>
            <p:spPr>
              <a:xfrm>
                <a:off x="7586135" y="2911485"/>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15" name="圆角矩形 14"/>
              <p:cNvSpPr/>
              <p:nvPr/>
            </p:nvSpPr>
            <p:spPr>
              <a:xfrm>
                <a:off x="7586135" y="3478756"/>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19" name="文本框 18"/>
              <p:cNvSpPr txBox="1"/>
              <p:nvPr/>
            </p:nvSpPr>
            <p:spPr>
              <a:xfrm>
                <a:off x="7018866" y="1890593"/>
                <a:ext cx="914400" cy="364067"/>
              </a:xfrm>
              <a:prstGeom prst="rect">
                <a:avLst/>
              </a:prstGeom>
            </p:spPr>
            <p:txBody>
              <a:bodyPr vert="horz" wrap="none" lIns="91410" tIns="45703" rIns="91410" bIns="45703" rtlCol="0">
                <a:noAutofit/>
              </a:bodyPr>
              <a:lstStyle/>
              <a:p>
                <a:pPr algn="ctr"/>
                <a:r>
                  <a:rPr kumimoji="1" lang="en-US" altLang="zh-CN" dirty="0" smtClean="0"/>
                  <a:t>RADOS</a:t>
                </a:r>
              </a:p>
            </p:txBody>
          </p:sp>
        </p:grpSp>
        <p:sp>
          <p:nvSpPr>
            <p:cNvPr id="21" name="圆角矩形 20"/>
            <p:cNvSpPr/>
            <p:nvPr/>
          </p:nvSpPr>
          <p:spPr>
            <a:xfrm>
              <a:off x="6189137" y="2296995"/>
              <a:ext cx="965196"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200" dirty="0" smtClean="0"/>
                <a:t>RADOSGW</a:t>
              </a:r>
              <a:endParaRPr kumimoji="1" lang="zh-CN" altLang="en-US" sz="1000" dirty="0"/>
            </a:p>
          </p:txBody>
        </p:sp>
        <p:sp>
          <p:nvSpPr>
            <p:cNvPr id="22" name="圆角矩形 21"/>
            <p:cNvSpPr/>
            <p:nvPr/>
          </p:nvSpPr>
          <p:spPr>
            <a:xfrm>
              <a:off x="6189137" y="3435376"/>
              <a:ext cx="965196"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200" dirty="0" smtClean="0"/>
                <a:t>RADOSGW</a:t>
              </a:r>
              <a:endParaRPr kumimoji="1" lang="zh-CN" altLang="en-US" sz="1000" dirty="0"/>
            </a:p>
          </p:txBody>
        </p:sp>
        <p:sp>
          <p:nvSpPr>
            <p:cNvPr id="23" name="圆角矩形 22"/>
            <p:cNvSpPr/>
            <p:nvPr/>
          </p:nvSpPr>
          <p:spPr>
            <a:xfrm>
              <a:off x="4741333" y="1841344"/>
              <a:ext cx="1168400" cy="102089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smtClean="0"/>
                <a:t>S3 API</a:t>
              </a:r>
              <a:endParaRPr kumimoji="1" lang="zh-CN" altLang="en-US" dirty="0"/>
            </a:p>
          </p:txBody>
        </p:sp>
        <p:sp>
          <p:nvSpPr>
            <p:cNvPr id="24" name="圆角矩形 23"/>
            <p:cNvSpPr/>
            <p:nvPr/>
          </p:nvSpPr>
          <p:spPr>
            <a:xfrm>
              <a:off x="4741333" y="3259050"/>
              <a:ext cx="1168400" cy="102089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smtClean="0"/>
                <a:t>Swift API</a:t>
              </a:r>
              <a:endParaRPr kumimoji="1" lang="zh-CN" altLang="en-US" dirty="0"/>
            </a:p>
          </p:txBody>
        </p:sp>
        <p:cxnSp>
          <p:nvCxnSpPr>
            <p:cNvPr id="26" name="直线箭头连接符 25"/>
            <p:cNvCxnSpPr>
              <a:stCxn id="23" idx="3"/>
              <a:endCxn id="21" idx="1"/>
            </p:cNvCxnSpPr>
            <p:nvPr/>
          </p:nvCxnSpPr>
          <p:spPr>
            <a:xfrm>
              <a:off x="5909733" y="2351790"/>
              <a:ext cx="279404" cy="1441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直线箭头连接符 27"/>
            <p:cNvCxnSpPr>
              <a:stCxn id="24" idx="3"/>
              <a:endCxn id="22" idx="1"/>
            </p:cNvCxnSpPr>
            <p:nvPr/>
          </p:nvCxnSpPr>
          <p:spPr>
            <a:xfrm flipV="1">
              <a:off x="5909733" y="3634343"/>
              <a:ext cx="279404" cy="1351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6552948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lstStyle/>
          <a:p>
            <a:r>
              <a:rPr kumimoji="1" lang="en-US" altLang="zh-CN" dirty="0" err="1" smtClean="0"/>
              <a:t>CephFS</a:t>
            </a:r>
            <a:r>
              <a:rPr kumimoji="1" lang="en-US" altLang="zh-CN" dirty="0" smtClean="0"/>
              <a:t> </a:t>
            </a:r>
            <a:endParaRPr kumimoji="1" lang="zh-CN" altLang="en-US" dirty="0"/>
          </a:p>
        </p:txBody>
      </p:sp>
      <p:sp>
        <p:nvSpPr>
          <p:cNvPr id="42" name="内容占位符 41"/>
          <p:cNvSpPr>
            <a:spLocks noGrp="1"/>
          </p:cNvSpPr>
          <p:nvPr>
            <p:ph sz="half" idx="1"/>
          </p:nvPr>
        </p:nvSpPr>
        <p:spPr/>
        <p:txBody>
          <a:bodyPr>
            <a:normAutofit fontScale="70000" lnSpcReduction="20000"/>
          </a:bodyPr>
          <a:lstStyle/>
          <a:p>
            <a:r>
              <a:rPr kumimoji="1" lang="en-US" altLang="zh-CN" dirty="0" smtClean="0"/>
              <a:t>POSIX compatible</a:t>
            </a:r>
          </a:p>
          <a:p>
            <a:r>
              <a:rPr kumimoji="1" lang="en-US" altLang="zh-CN" dirty="0" smtClean="0"/>
              <a:t>MDS provide metadata information</a:t>
            </a:r>
          </a:p>
          <a:p>
            <a:r>
              <a:rPr kumimoji="1" lang="en-US" altLang="zh-CN" dirty="0" smtClean="0"/>
              <a:t>Kernel </a:t>
            </a:r>
            <a:r>
              <a:rPr kumimoji="1" lang="en-US" altLang="zh-CN" dirty="0" err="1" smtClean="0"/>
              <a:t>cephfs</a:t>
            </a:r>
            <a:r>
              <a:rPr kumimoji="1" lang="en-US" altLang="zh-CN" dirty="0" smtClean="0"/>
              <a:t> module and FUSE </a:t>
            </a:r>
            <a:r>
              <a:rPr kumimoji="1" lang="en-US" altLang="zh-CN" dirty="0" err="1" smtClean="0"/>
              <a:t>cephfs</a:t>
            </a:r>
            <a:r>
              <a:rPr kumimoji="1" lang="en-US" altLang="zh-CN" dirty="0" smtClean="0"/>
              <a:t> module available</a:t>
            </a:r>
          </a:p>
          <a:p>
            <a:r>
              <a:rPr kumimoji="1" lang="en-US" altLang="zh-CN" dirty="0" smtClean="0"/>
              <a:t>Advance features that is still require lots of testing</a:t>
            </a:r>
          </a:p>
          <a:p>
            <a:pPr lvl="1"/>
            <a:r>
              <a:rPr kumimoji="1" lang="en-US" altLang="zh-CN" dirty="0" smtClean="0"/>
              <a:t>Directory Fragmentation</a:t>
            </a:r>
          </a:p>
          <a:p>
            <a:pPr lvl="1"/>
            <a:r>
              <a:rPr kumimoji="1" lang="en-US" altLang="zh-CN" dirty="0" smtClean="0"/>
              <a:t>Inline Data</a:t>
            </a:r>
          </a:p>
          <a:p>
            <a:pPr lvl="1"/>
            <a:r>
              <a:rPr kumimoji="1" lang="en-US" altLang="zh-CN" dirty="0" smtClean="0"/>
              <a:t>Snapshots</a:t>
            </a:r>
          </a:p>
          <a:p>
            <a:pPr lvl="1"/>
            <a:r>
              <a:rPr kumimoji="1" lang="en-US" altLang="zh-CN" dirty="0" smtClean="0"/>
              <a:t>Multiple </a:t>
            </a:r>
            <a:r>
              <a:rPr kumimoji="1" lang="en-US" altLang="zh-CN" dirty="0" err="1" smtClean="0"/>
              <a:t>filesystems</a:t>
            </a:r>
            <a:r>
              <a:rPr kumimoji="1" lang="en-US" altLang="zh-CN" dirty="0" smtClean="0"/>
              <a:t> in a cluster</a:t>
            </a:r>
          </a:p>
          <a:p>
            <a:pPr lvl="1"/>
            <a:endParaRPr kumimoji="1" lang="en-US" altLang="zh-CN" dirty="0" smtClean="0"/>
          </a:p>
        </p:txBody>
      </p:sp>
      <p:grpSp>
        <p:nvGrpSpPr>
          <p:cNvPr id="14" name="组 13"/>
          <p:cNvGrpSpPr/>
          <p:nvPr/>
        </p:nvGrpSpPr>
        <p:grpSpPr>
          <a:xfrm>
            <a:off x="4825994" y="506146"/>
            <a:ext cx="3623735" cy="4104362"/>
            <a:chOff x="5088467" y="806305"/>
            <a:chExt cx="3623735" cy="4104362"/>
          </a:xfrm>
        </p:grpSpPr>
        <p:grpSp>
          <p:nvGrpSpPr>
            <p:cNvPr id="9" name="组 8"/>
            <p:cNvGrpSpPr/>
            <p:nvPr/>
          </p:nvGrpSpPr>
          <p:grpSpPr>
            <a:xfrm>
              <a:off x="5088468" y="1549406"/>
              <a:ext cx="3598332" cy="3361261"/>
              <a:chOff x="5545668" y="1083739"/>
              <a:chExt cx="3598332" cy="3361261"/>
            </a:xfrm>
          </p:grpSpPr>
          <p:sp>
            <p:nvSpPr>
              <p:cNvPr id="50" name="圆角矩形 49"/>
              <p:cNvSpPr/>
              <p:nvPr/>
            </p:nvSpPr>
            <p:spPr>
              <a:xfrm>
                <a:off x="5791198" y="1083739"/>
                <a:ext cx="3056469" cy="6265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1600" dirty="0" err="1" smtClean="0"/>
                  <a:t>libcephfs</a:t>
                </a:r>
                <a:endParaRPr kumimoji="1" lang="zh-CN" altLang="en-US" sz="1600" dirty="0"/>
              </a:p>
            </p:txBody>
          </p:sp>
          <p:sp>
            <p:nvSpPr>
              <p:cNvPr id="35" name="圆角矩形 34"/>
              <p:cNvSpPr/>
              <p:nvPr/>
            </p:nvSpPr>
            <p:spPr>
              <a:xfrm>
                <a:off x="6553199" y="2191825"/>
                <a:ext cx="2590801" cy="18457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36" name="圆角矩形 35"/>
              <p:cNvSpPr/>
              <p:nvPr/>
            </p:nvSpPr>
            <p:spPr>
              <a:xfrm>
                <a:off x="5545668" y="3115733"/>
                <a:ext cx="1862666" cy="13292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kumimoji="1" lang="en-US" altLang="zh-CN" sz="1600" dirty="0" err="1" smtClean="0"/>
                  <a:t>librados</a:t>
                </a:r>
                <a:endParaRPr kumimoji="1" lang="zh-CN" altLang="en-US" sz="1600" dirty="0"/>
              </a:p>
            </p:txBody>
          </p:sp>
          <p:sp>
            <p:nvSpPr>
              <p:cNvPr id="37" name="圆角矩形 36"/>
              <p:cNvSpPr/>
              <p:nvPr/>
            </p:nvSpPr>
            <p:spPr>
              <a:xfrm>
                <a:off x="6722532" y="1804951"/>
                <a:ext cx="1524000" cy="24729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8" name="圆角矩形 37"/>
              <p:cNvSpPr/>
              <p:nvPr/>
            </p:nvSpPr>
            <p:spPr>
              <a:xfrm>
                <a:off x="6849533" y="2369622"/>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39" name="圆角矩形 38"/>
              <p:cNvSpPr/>
              <p:nvPr/>
            </p:nvSpPr>
            <p:spPr>
              <a:xfrm>
                <a:off x="7586135" y="2369622"/>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40" name="圆角矩形 39"/>
              <p:cNvSpPr/>
              <p:nvPr/>
            </p:nvSpPr>
            <p:spPr>
              <a:xfrm>
                <a:off x="6849533" y="2919955"/>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43" name="圆角矩形 42"/>
              <p:cNvSpPr/>
              <p:nvPr/>
            </p:nvSpPr>
            <p:spPr>
              <a:xfrm>
                <a:off x="6849533" y="3478756"/>
                <a:ext cx="558800"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smtClean="0"/>
                  <a:t>OSD</a:t>
                </a:r>
                <a:endParaRPr kumimoji="1" lang="zh-CN" altLang="en-US" sz="1200" dirty="0"/>
              </a:p>
            </p:txBody>
          </p:sp>
          <p:sp>
            <p:nvSpPr>
              <p:cNvPr id="44" name="圆角矩形 43"/>
              <p:cNvSpPr/>
              <p:nvPr/>
            </p:nvSpPr>
            <p:spPr>
              <a:xfrm>
                <a:off x="7586135" y="2911485"/>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45" name="圆角矩形 44"/>
              <p:cNvSpPr/>
              <p:nvPr/>
            </p:nvSpPr>
            <p:spPr>
              <a:xfrm>
                <a:off x="7586135" y="3478756"/>
                <a:ext cx="567264"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000" dirty="0" smtClean="0"/>
                  <a:t>MON</a:t>
                </a:r>
                <a:endParaRPr kumimoji="1" lang="zh-CN" altLang="en-US" sz="1000" dirty="0"/>
              </a:p>
            </p:txBody>
          </p:sp>
          <p:sp>
            <p:nvSpPr>
              <p:cNvPr id="46" name="圆角矩形 45"/>
              <p:cNvSpPr/>
              <p:nvPr/>
            </p:nvSpPr>
            <p:spPr>
              <a:xfrm>
                <a:off x="8356601" y="2369622"/>
                <a:ext cx="567264"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000" dirty="0" smtClean="0"/>
                  <a:t>MDS</a:t>
                </a:r>
                <a:endParaRPr kumimoji="1" lang="zh-CN" altLang="en-US" sz="1000" dirty="0"/>
              </a:p>
            </p:txBody>
          </p:sp>
          <p:sp>
            <p:nvSpPr>
              <p:cNvPr id="47" name="圆角矩形 46"/>
              <p:cNvSpPr/>
              <p:nvPr/>
            </p:nvSpPr>
            <p:spPr>
              <a:xfrm>
                <a:off x="8356601" y="2911485"/>
                <a:ext cx="567264"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000" dirty="0" smtClean="0"/>
                  <a:t>MDS</a:t>
                </a:r>
                <a:endParaRPr kumimoji="1" lang="zh-CN" altLang="en-US" sz="1000" dirty="0"/>
              </a:p>
            </p:txBody>
          </p:sp>
          <p:sp>
            <p:nvSpPr>
              <p:cNvPr id="48" name="圆角矩形 47"/>
              <p:cNvSpPr/>
              <p:nvPr/>
            </p:nvSpPr>
            <p:spPr>
              <a:xfrm>
                <a:off x="8356601" y="3478756"/>
                <a:ext cx="567264"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000" dirty="0" smtClean="0"/>
                  <a:t>MDS</a:t>
                </a:r>
                <a:endParaRPr kumimoji="1" lang="zh-CN" altLang="en-US" sz="1000" dirty="0"/>
              </a:p>
            </p:txBody>
          </p:sp>
          <p:sp>
            <p:nvSpPr>
              <p:cNvPr id="49" name="文本框 48"/>
              <p:cNvSpPr txBox="1"/>
              <p:nvPr/>
            </p:nvSpPr>
            <p:spPr>
              <a:xfrm>
                <a:off x="7018866" y="1890593"/>
                <a:ext cx="914400" cy="364067"/>
              </a:xfrm>
              <a:prstGeom prst="rect">
                <a:avLst/>
              </a:prstGeom>
            </p:spPr>
            <p:txBody>
              <a:bodyPr vert="horz" wrap="none" lIns="91410" tIns="45703" rIns="91410" bIns="45703" rtlCol="0">
                <a:noAutofit/>
              </a:bodyPr>
              <a:lstStyle/>
              <a:p>
                <a:pPr algn="ctr"/>
                <a:r>
                  <a:rPr kumimoji="1" lang="en-US" altLang="zh-CN" dirty="0" smtClean="0"/>
                  <a:t>RADOS</a:t>
                </a:r>
              </a:p>
            </p:txBody>
          </p:sp>
          <p:cxnSp>
            <p:nvCxnSpPr>
              <p:cNvPr id="3" name="直线箭头连接符 2"/>
              <p:cNvCxnSpPr/>
              <p:nvPr/>
            </p:nvCxnSpPr>
            <p:spPr>
              <a:xfrm>
                <a:off x="6180667" y="1710271"/>
                <a:ext cx="0" cy="14054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直线箭头连接符 50"/>
              <p:cNvCxnSpPr/>
              <p:nvPr/>
            </p:nvCxnSpPr>
            <p:spPr>
              <a:xfrm>
                <a:off x="8640233" y="1710271"/>
                <a:ext cx="0" cy="4815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60" name="圆角矩形 59"/>
            <p:cNvSpPr/>
            <p:nvPr/>
          </p:nvSpPr>
          <p:spPr>
            <a:xfrm>
              <a:off x="7018867" y="806305"/>
              <a:ext cx="1693335" cy="5138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FUSE </a:t>
              </a:r>
              <a:r>
                <a:rPr kumimoji="1" lang="en-US" altLang="zh-CN" sz="1400" dirty="0" err="1" smtClean="0"/>
                <a:t>cephfs</a:t>
              </a:r>
              <a:endParaRPr kumimoji="1" lang="zh-CN" altLang="en-US" sz="1000" dirty="0"/>
            </a:p>
          </p:txBody>
        </p:sp>
        <p:sp>
          <p:nvSpPr>
            <p:cNvPr id="61" name="圆角矩形 60"/>
            <p:cNvSpPr/>
            <p:nvPr/>
          </p:nvSpPr>
          <p:spPr>
            <a:xfrm>
              <a:off x="5088467" y="806305"/>
              <a:ext cx="1761065" cy="5138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Kernel </a:t>
              </a:r>
              <a:r>
                <a:rPr kumimoji="1" lang="en-US" altLang="zh-CN" sz="1400" dirty="0" err="1" smtClean="0"/>
                <a:t>cephfs.ko</a:t>
              </a:r>
              <a:endParaRPr kumimoji="1" lang="zh-CN" altLang="en-US" sz="1000" dirty="0"/>
            </a:p>
          </p:txBody>
        </p:sp>
        <p:cxnSp>
          <p:nvCxnSpPr>
            <p:cNvPr id="12" name="直线箭头连接符 11"/>
            <p:cNvCxnSpPr>
              <a:stCxn id="61" idx="2"/>
            </p:cNvCxnSpPr>
            <p:nvPr/>
          </p:nvCxnSpPr>
          <p:spPr>
            <a:xfrm>
              <a:off x="5969000" y="1320153"/>
              <a:ext cx="0" cy="22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直线箭头连接符 64"/>
            <p:cNvCxnSpPr/>
            <p:nvPr/>
          </p:nvCxnSpPr>
          <p:spPr>
            <a:xfrm>
              <a:off x="7899401" y="1320153"/>
              <a:ext cx="0" cy="22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671952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p:txBody>
          <a:bodyPr/>
          <a:lstStyle/>
          <a:p>
            <a:r>
              <a:rPr lang="en-US" altLang="en-US" dirty="0" err="1" smtClean="0"/>
              <a:t>openATTIC</a:t>
            </a:r>
            <a:r>
              <a:rPr lang="en-US" altLang="en-US" dirty="0" smtClean="0"/>
              <a:t> Architecture </a:t>
            </a:r>
            <a:br>
              <a:rPr lang="en-US" altLang="en-US" dirty="0" smtClean="0"/>
            </a:br>
            <a:r>
              <a:rPr lang="en-US" altLang="en-US" sz="1200" dirty="0" smtClean="0">
                <a:solidFill>
                  <a:srgbClr val="018543"/>
                </a:solidFill>
              </a:rPr>
              <a:t>High Level Overview </a:t>
            </a:r>
          </a:p>
        </p:txBody>
      </p:sp>
      <p:pic>
        <p:nvPicPr>
          <p:cNvPr id="5" name="图片 4" descr="open_attic_community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622" y="398628"/>
            <a:ext cx="2159000" cy="319088"/>
          </a:xfrm>
          <a:prstGeom prst="rect">
            <a:avLst/>
          </a:prstGeom>
        </p:spPr>
      </p:pic>
      <p:grpSp>
        <p:nvGrpSpPr>
          <p:cNvPr id="8" name="Group 7"/>
          <p:cNvGrpSpPr/>
          <p:nvPr/>
        </p:nvGrpSpPr>
        <p:grpSpPr>
          <a:xfrm>
            <a:off x="2785854" y="2054600"/>
            <a:ext cx="2020608" cy="616740"/>
            <a:chOff x="1445323" y="1874691"/>
            <a:chExt cx="2020608" cy="822320"/>
          </a:xfrm>
        </p:grpSpPr>
        <p:grpSp>
          <p:nvGrpSpPr>
            <p:cNvPr id="36" name="Group 2"/>
            <p:cNvGrpSpPr/>
            <p:nvPr/>
          </p:nvGrpSpPr>
          <p:grpSpPr>
            <a:xfrm>
              <a:off x="1445323" y="1874691"/>
              <a:ext cx="2020608" cy="822320"/>
              <a:chOff x="1340820" y="2016883"/>
              <a:chExt cx="2020608" cy="822320"/>
            </a:xfrm>
          </p:grpSpPr>
          <p:pic>
            <p:nvPicPr>
              <p:cNvPr id="40"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820" y="2138890"/>
                <a:ext cx="1038394" cy="700313"/>
              </a:xfrm>
              <a:prstGeom prst="rect">
                <a:avLst/>
              </a:prstGeom>
            </p:spPr>
          </p:pic>
          <p:sp>
            <p:nvSpPr>
              <p:cNvPr id="41" name="TextBox 1"/>
              <p:cNvSpPr txBox="1"/>
              <p:nvPr/>
            </p:nvSpPr>
            <p:spPr>
              <a:xfrm>
                <a:off x="1972582" y="2016883"/>
                <a:ext cx="1388846" cy="367149"/>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chemeClr val="accent3"/>
                    </a:solidFill>
                    <a:effectLst/>
                    <a:uLnTx/>
                    <a:uFillTx/>
                  </a:defRPr>
                </a:lvl1pPr>
              </a:lstStyle>
              <a:p>
                <a:pPr algn="ctr"/>
                <a:r>
                  <a:rPr lang="en-GB" sz="1800" dirty="0" err="1" smtClean="0">
                    <a:solidFill>
                      <a:srgbClr val="008541"/>
                    </a:solidFill>
                  </a:rPr>
                  <a:t>Django</a:t>
                </a:r>
                <a:endParaRPr lang="en-GB" sz="1800" dirty="0">
                  <a:solidFill>
                    <a:srgbClr val="008541"/>
                  </a:solidFill>
                </a:endParaRPr>
              </a:p>
            </p:txBody>
          </p:sp>
        </p:grpSp>
        <p:sp>
          <p:nvSpPr>
            <p:cNvPr id="37" name="Rounded Rectangle 6"/>
            <p:cNvSpPr/>
            <p:nvPr/>
          </p:nvSpPr>
          <p:spPr bwMode="auto">
            <a:xfrm>
              <a:off x="1712273" y="2034723"/>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sp>
          <p:nvSpPr>
            <p:cNvPr id="38" name="Rounded Rectangle 120"/>
            <p:cNvSpPr/>
            <p:nvPr/>
          </p:nvSpPr>
          <p:spPr bwMode="auto">
            <a:xfrm>
              <a:off x="1902271" y="2098251"/>
              <a:ext cx="195724" cy="229809"/>
            </a:xfrm>
            <a:prstGeom prst="roundRect">
              <a:avLst/>
            </a:prstGeom>
            <a:solidFill>
              <a:schemeClr val="accent1">
                <a:lumMod val="75000"/>
              </a:schemeClr>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sp>
          <p:nvSpPr>
            <p:cNvPr id="39" name="Rounded Rectangle 121"/>
            <p:cNvSpPr/>
            <p:nvPr/>
          </p:nvSpPr>
          <p:spPr bwMode="auto">
            <a:xfrm>
              <a:off x="2097995" y="2163734"/>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grpSp>
      <p:grpSp>
        <p:nvGrpSpPr>
          <p:cNvPr id="9" name="Group 131"/>
          <p:cNvGrpSpPr/>
          <p:nvPr/>
        </p:nvGrpSpPr>
        <p:grpSpPr>
          <a:xfrm>
            <a:off x="2708886" y="3695832"/>
            <a:ext cx="2371112" cy="616740"/>
            <a:chOff x="1445323" y="1874691"/>
            <a:chExt cx="2371112" cy="822320"/>
          </a:xfrm>
        </p:grpSpPr>
        <p:grpSp>
          <p:nvGrpSpPr>
            <p:cNvPr id="30" name="Group 132"/>
            <p:cNvGrpSpPr/>
            <p:nvPr/>
          </p:nvGrpSpPr>
          <p:grpSpPr>
            <a:xfrm>
              <a:off x="1445323" y="1874691"/>
              <a:ext cx="2371112" cy="822320"/>
              <a:chOff x="1340820" y="2016883"/>
              <a:chExt cx="2371112" cy="822320"/>
            </a:xfrm>
          </p:grpSpPr>
          <p:pic>
            <p:nvPicPr>
              <p:cNvPr id="34" name="Picture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820" y="2138890"/>
                <a:ext cx="1038394" cy="700313"/>
              </a:xfrm>
              <a:prstGeom prst="rect">
                <a:avLst/>
              </a:prstGeom>
            </p:spPr>
          </p:pic>
          <p:sp>
            <p:nvSpPr>
              <p:cNvPr id="35" name="TextBox 137"/>
              <p:cNvSpPr txBox="1"/>
              <p:nvPr/>
            </p:nvSpPr>
            <p:spPr>
              <a:xfrm>
                <a:off x="1972581" y="2016883"/>
                <a:ext cx="1739351" cy="249917"/>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chemeClr val="accent3"/>
                    </a:solidFill>
                    <a:effectLst/>
                    <a:uLnTx/>
                    <a:uFillTx/>
                  </a:defRPr>
                </a:lvl1pPr>
              </a:lstStyle>
              <a:p>
                <a:pPr algn="ctr"/>
                <a:r>
                  <a:rPr lang="en-GB" sz="1800" dirty="0" smtClean="0">
                    <a:solidFill>
                      <a:srgbClr val="008541"/>
                    </a:solidFill>
                  </a:rPr>
                  <a:t>Linux OS Tools </a:t>
                </a:r>
                <a:endParaRPr lang="en-GB" sz="1800" dirty="0">
                  <a:solidFill>
                    <a:srgbClr val="008541"/>
                  </a:solidFill>
                </a:endParaRPr>
              </a:p>
            </p:txBody>
          </p:sp>
        </p:grpSp>
        <p:sp>
          <p:nvSpPr>
            <p:cNvPr id="31" name="Rounded Rectangle 133"/>
            <p:cNvSpPr/>
            <p:nvPr/>
          </p:nvSpPr>
          <p:spPr bwMode="auto">
            <a:xfrm>
              <a:off x="1712273" y="2034723"/>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sp>
          <p:nvSpPr>
            <p:cNvPr id="32" name="Rounded Rectangle 134"/>
            <p:cNvSpPr/>
            <p:nvPr/>
          </p:nvSpPr>
          <p:spPr bwMode="auto">
            <a:xfrm>
              <a:off x="1902271" y="2098251"/>
              <a:ext cx="195724" cy="229809"/>
            </a:xfrm>
            <a:prstGeom prst="roundRect">
              <a:avLst/>
            </a:prstGeom>
            <a:solidFill>
              <a:schemeClr val="accent1">
                <a:lumMod val="75000"/>
              </a:schemeClr>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sp>
          <p:nvSpPr>
            <p:cNvPr id="33" name="Rounded Rectangle 135"/>
            <p:cNvSpPr/>
            <p:nvPr/>
          </p:nvSpPr>
          <p:spPr bwMode="auto">
            <a:xfrm>
              <a:off x="2097995" y="2163734"/>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grpSp>
      <p:grpSp>
        <p:nvGrpSpPr>
          <p:cNvPr id="10" name="Group 138"/>
          <p:cNvGrpSpPr/>
          <p:nvPr/>
        </p:nvGrpSpPr>
        <p:grpSpPr>
          <a:xfrm>
            <a:off x="2807767" y="2860564"/>
            <a:ext cx="2565310" cy="616740"/>
            <a:chOff x="1445323" y="1874691"/>
            <a:chExt cx="2565310" cy="822320"/>
          </a:xfrm>
        </p:grpSpPr>
        <p:grpSp>
          <p:nvGrpSpPr>
            <p:cNvPr id="24" name="Group 139"/>
            <p:cNvGrpSpPr/>
            <p:nvPr/>
          </p:nvGrpSpPr>
          <p:grpSpPr>
            <a:xfrm>
              <a:off x="1445323" y="1874691"/>
              <a:ext cx="2565310" cy="822320"/>
              <a:chOff x="1340820" y="2016883"/>
              <a:chExt cx="2565310" cy="822320"/>
            </a:xfrm>
          </p:grpSpPr>
          <p:pic>
            <p:nvPicPr>
              <p:cNvPr id="28"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820" y="2138890"/>
                <a:ext cx="1038394" cy="700313"/>
              </a:xfrm>
              <a:prstGeom prst="rect">
                <a:avLst/>
              </a:prstGeom>
            </p:spPr>
          </p:pic>
          <p:sp>
            <p:nvSpPr>
              <p:cNvPr id="29" name="TextBox 144"/>
              <p:cNvSpPr txBox="1"/>
              <p:nvPr/>
            </p:nvSpPr>
            <p:spPr>
              <a:xfrm>
                <a:off x="1972582" y="2016883"/>
                <a:ext cx="1933548" cy="328070"/>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chemeClr val="accent3"/>
                    </a:solidFill>
                    <a:effectLst/>
                    <a:uLnTx/>
                    <a:uFillTx/>
                  </a:defRPr>
                </a:lvl1pPr>
              </a:lstStyle>
              <a:p>
                <a:pPr algn="ctr"/>
                <a:r>
                  <a:rPr lang="en-GB" sz="1800" dirty="0" err="1" smtClean="0">
                    <a:solidFill>
                      <a:srgbClr val="008541"/>
                    </a:solidFill>
                  </a:rPr>
                  <a:t>openATTIC</a:t>
                </a:r>
                <a:r>
                  <a:rPr lang="en-GB" sz="1800" dirty="0" smtClean="0">
                    <a:solidFill>
                      <a:srgbClr val="008541"/>
                    </a:solidFill>
                  </a:rPr>
                  <a:t> SYSTEMD</a:t>
                </a:r>
                <a:endParaRPr lang="en-GB" sz="1800" dirty="0">
                  <a:solidFill>
                    <a:srgbClr val="008541"/>
                  </a:solidFill>
                </a:endParaRPr>
              </a:p>
            </p:txBody>
          </p:sp>
        </p:grpSp>
        <p:sp>
          <p:nvSpPr>
            <p:cNvPr id="25" name="Rounded Rectangle 140"/>
            <p:cNvSpPr/>
            <p:nvPr/>
          </p:nvSpPr>
          <p:spPr bwMode="auto">
            <a:xfrm>
              <a:off x="1712273" y="2034723"/>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sp>
          <p:nvSpPr>
            <p:cNvPr id="26" name="Rounded Rectangle 141"/>
            <p:cNvSpPr/>
            <p:nvPr/>
          </p:nvSpPr>
          <p:spPr bwMode="auto">
            <a:xfrm>
              <a:off x="1902271" y="2098251"/>
              <a:ext cx="195724" cy="229809"/>
            </a:xfrm>
            <a:prstGeom prst="roundRect">
              <a:avLst/>
            </a:prstGeom>
            <a:solidFill>
              <a:schemeClr val="accent1">
                <a:lumMod val="75000"/>
              </a:schemeClr>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sp>
          <p:nvSpPr>
            <p:cNvPr id="27" name="Rounded Rectangle 142"/>
            <p:cNvSpPr/>
            <p:nvPr/>
          </p:nvSpPr>
          <p:spPr bwMode="auto">
            <a:xfrm>
              <a:off x="2097995" y="2163734"/>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grpSp>
      <p:grpSp>
        <p:nvGrpSpPr>
          <p:cNvPr id="11" name="Group 145"/>
          <p:cNvGrpSpPr/>
          <p:nvPr/>
        </p:nvGrpSpPr>
        <p:grpSpPr>
          <a:xfrm>
            <a:off x="4684647" y="1204678"/>
            <a:ext cx="2466431" cy="616740"/>
            <a:chOff x="1445323" y="1874691"/>
            <a:chExt cx="2466431" cy="822320"/>
          </a:xfrm>
        </p:grpSpPr>
        <p:grpSp>
          <p:nvGrpSpPr>
            <p:cNvPr id="18" name="Group 146"/>
            <p:cNvGrpSpPr/>
            <p:nvPr/>
          </p:nvGrpSpPr>
          <p:grpSpPr>
            <a:xfrm>
              <a:off x="1445323" y="1874691"/>
              <a:ext cx="2466431" cy="822320"/>
              <a:chOff x="1340820" y="2016883"/>
              <a:chExt cx="2466431" cy="822320"/>
            </a:xfrm>
          </p:grpSpPr>
          <p:pic>
            <p:nvPicPr>
              <p:cNvPr id="22"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820" y="2138890"/>
                <a:ext cx="1038394" cy="700313"/>
              </a:xfrm>
              <a:prstGeom prst="rect">
                <a:avLst/>
              </a:prstGeom>
            </p:spPr>
          </p:pic>
          <p:sp>
            <p:nvSpPr>
              <p:cNvPr id="23" name="TextBox 151"/>
              <p:cNvSpPr txBox="1"/>
              <p:nvPr/>
            </p:nvSpPr>
            <p:spPr>
              <a:xfrm>
                <a:off x="1972582" y="2016883"/>
                <a:ext cx="1834669" cy="445301"/>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chemeClr val="accent3"/>
                    </a:solidFill>
                    <a:effectLst/>
                    <a:uLnTx/>
                    <a:uFillTx/>
                  </a:defRPr>
                </a:lvl1pPr>
              </a:lstStyle>
              <a:p>
                <a:pPr algn="ctr"/>
                <a:r>
                  <a:rPr lang="en-GB" sz="1800" dirty="0" err="1" smtClean="0">
                    <a:solidFill>
                      <a:srgbClr val="008541"/>
                    </a:solidFill>
                  </a:rPr>
                  <a:t>RESTful</a:t>
                </a:r>
                <a:r>
                  <a:rPr lang="en-GB" sz="1800" dirty="0" smtClean="0">
                    <a:solidFill>
                      <a:srgbClr val="008541"/>
                    </a:solidFill>
                  </a:rPr>
                  <a:t> API </a:t>
                </a:r>
                <a:endParaRPr lang="en-GB" sz="1800" dirty="0">
                  <a:solidFill>
                    <a:srgbClr val="008541"/>
                  </a:solidFill>
                </a:endParaRPr>
              </a:p>
            </p:txBody>
          </p:sp>
        </p:grpSp>
        <p:sp>
          <p:nvSpPr>
            <p:cNvPr id="19" name="Rounded Rectangle 147"/>
            <p:cNvSpPr/>
            <p:nvPr/>
          </p:nvSpPr>
          <p:spPr bwMode="auto">
            <a:xfrm>
              <a:off x="1712273" y="2034723"/>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sp>
          <p:nvSpPr>
            <p:cNvPr id="20" name="Rounded Rectangle 148"/>
            <p:cNvSpPr/>
            <p:nvPr/>
          </p:nvSpPr>
          <p:spPr bwMode="auto">
            <a:xfrm>
              <a:off x="1902271" y="2098251"/>
              <a:ext cx="195724" cy="229809"/>
            </a:xfrm>
            <a:prstGeom prst="roundRect">
              <a:avLst/>
            </a:prstGeom>
            <a:solidFill>
              <a:schemeClr val="accent1">
                <a:lumMod val="75000"/>
              </a:schemeClr>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sp>
          <p:nvSpPr>
            <p:cNvPr id="21" name="Rounded Rectangle 149"/>
            <p:cNvSpPr/>
            <p:nvPr/>
          </p:nvSpPr>
          <p:spPr bwMode="auto">
            <a:xfrm>
              <a:off x="2097995" y="2163734"/>
              <a:ext cx="195724" cy="229809"/>
            </a:xfrm>
            <a:prstGeom prst="roundRect">
              <a:avLst/>
            </a:prstGeom>
            <a:solidFill>
              <a:schemeClr val="accent1"/>
            </a:solidFill>
            <a:ln>
              <a:noFill/>
            </a:ln>
            <a:scene3d>
              <a:camera prst="isometricBottomDown">
                <a:rot lat="2123776" lon="18883143" rev="18890249"/>
              </a:camera>
              <a:lightRig rig="threePt" dir="t"/>
            </a:scene3d>
            <a:sp3d prstMaterial="matte"/>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grpSp>
      <p:cxnSp>
        <p:nvCxnSpPr>
          <p:cNvPr id="17" name="Straight Connector 161"/>
          <p:cNvCxnSpPr>
            <a:stCxn id="28" idx="2"/>
            <a:endCxn id="35" idx="1"/>
          </p:cNvCxnSpPr>
          <p:nvPr/>
        </p:nvCxnSpPr>
        <p:spPr bwMode="auto">
          <a:xfrm>
            <a:off x="3326965" y="3477304"/>
            <a:ext cx="13683" cy="312248"/>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161"/>
          <p:cNvCxnSpPr>
            <a:stCxn id="40" idx="2"/>
            <a:endCxn id="28" idx="0"/>
          </p:cNvCxnSpPr>
          <p:nvPr/>
        </p:nvCxnSpPr>
        <p:spPr bwMode="auto">
          <a:xfrm>
            <a:off x="3305052" y="2671339"/>
            <a:ext cx="21913" cy="280730"/>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罐形 50"/>
          <p:cNvSpPr/>
          <p:nvPr/>
        </p:nvSpPr>
        <p:spPr bwMode="auto">
          <a:xfrm>
            <a:off x="270934" y="1435101"/>
            <a:ext cx="1702451" cy="520700"/>
          </a:xfrm>
          <a:prstGeom prst="can">
            <a:avLst/>
          </a:prstGeom>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1" lang="en-US" altLang="zh-CN" dirty="0" err="1" smtClean="0">
                <a:solidFill>
                  <a:schemeClr val="bg1"/>
                </a:solidFill>
              </a:rPr>
              <a:t>PostgreSQL</a:t>
            </a:r>
            <a:endParaRPr kumimoji="1" lang="zh-CN" altLang="en-US" dirty="0">
              <a:solidFill>
                <a:schemeClr val="bg1"/>
              </a:solidFill>
            </a:endParaRPr>
          </a:p>
        </p:txBody>
      </p:sp>
      <p:cxnSp>
        <p:nvCxnSpPr>
          <p:cNvPr id="55" name="Straight Connector 161"/>
          <p:cNvCxnSpPr>
            <a:stCxn id="51" idx="4"/>
            <a:endCxn id="40" idx="1"/>
          </p:cNvCxnSpPr>
          <p:nvPr/>
        </p:nvCxnSpPr>
        <p:spPr bwMode="auto">
          <a:xfrm>
            <a:off x="1973384" y="1695451"/>
            <a:ext cx="812470" cy="713272"/>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161"/>
          <p:cNvCxnSpPr>
            <a:stCxn id="22" idx="1"/>
          </p:cNvCxnSpPr>
          <p:nvPr/>
        </p:nvCxnSpPr>
        <p:spPr bwMode="auto">
          <a:xfrm flipH="1">
            <a:off x="3595078" y="1558801"/>
            <a:ext cx="1089569" cy="624623"/>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161"/>
          <p:cNvCxnSpPr>
            <a:stCxn id="22" idx="3"/>
            <a:endCxn id="79" idx="0"/>
          </p:cNvCxnSpPr>
          <p:nvPr/>
        </p:nvCxnSpPr>
        <p:spPr bwMode="auto">
          <a:xfrm>
            <a:off x="5723040" y="1558801"/>
            <a:ext cx="552710" cy="1226038"/>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161"/>
          <p:cNvCxnSpPr>
            <a:stCxn id="22" idx="3"/>
            <a:endCxn id="83" idx="0"/>
          </p:cNvCxnSpPr>
          <p:nvPr/>
        </p:nvCxnSpPr>
        <p:spPr bwMode="auto">
          <a:xfrm>
            <a:off x="5723040" y="1558801"/>
            <a:ext cx="2053264" cy="1237762"/>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文本框 67"/>
          <p:cNvSpPr txBox="1"/>
          <p:nvPr/>
        </p:nvSpPr>
        <p:spPr>
          <a:xfrm>
            <a:off x="2696307" y="2681655"/>
            <a:ext cx="619568" cy="307777"/>
          </a:xfrm>
          <a:prstGeom prst="rect">
            <a:avLst/>
          </a:prstGeom>
          <a:noFill/>
        </p:spPr>
        <p:txBody>
          <a:bodyPr wrap="none" rtlCol="0">
            <a:spAutoFit/>
          </a:bodyPr>
          <a:lstStyle/>
          <a:p>
            <a:r>
              <a:rPr kumimoji="1" lang="en-US" altLang="zh-CN" sz="1400" dirty="0" smtClean="0"/>
              <a:t>DBUS</a:t>
            </a:r>
            <a:endParaRPr kumimoji="1" lang="zh-CN" altLang="en-US" sz="1400" dirty="0"/>
          </a:p>
        </p:txBody>
      </p:sp>
      <p:sp>
        <p:nvSpPr>
          <p:cNvPr id="70" name="文本框 69"/>
          <p:cNvSpPr txBox="1"/>
          <p:nvPr/>
        </p:nvSpPr>
        <p:spPr>
          <a:xfrm>
            <a:off x="2770551" y="3484686"/>
            <a:ext cx="548034" cy="307777"/>
          </a:xfrm>
          <a:prstGeom prst="rect">
            <a:avLst/>
          </a:prstGeom>
          <a:noFill/>
        </p:spPr>
        <p:txBody>
          <a:bodyPr wrap="none" rtlCol="0">
            <a:spAutoFit/>
          </a:bodyPr>
          <a:lstStyle/>
          <a:p>
            <a:r>
              <a:rPr kumimoji="1" lang="en-US" altLang="zh-CN" sz="1400" dirty="0" smtClean="0"/>
              <a:t>Shell</a:t>
            </a:r>
            <a:endParaRPr kumimoji="1" lang="zh-CN" altLang="en-US" sz="1400" dirty="0"/>
          </a:p>
        </p:txBody>
      </p:sp>
      <p:sp>
        <p:nvSpPr>
          <p:cNvPr id="71" name="立方体 70"/>
          <p:cNvSpPr/>
          <p:nvPr/>
        </p:nvSpPr>
        <p:spPr bwMode="auto">
          <a:xfrm>
            <a:off x="252693" y="3492365"/>
            <a:ext cx="1448452" cy="1086988"/>
          </a:xfrm>
          <a:prstGeom prst="cube">
            <a:avLst>
              <a:gd name="adj" fmla="val 13608"/>
            </a:avLst>
          </a:prstGeom>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1" lang="en-US" altLang="zh-CN" dirty="0" err="1" smtClean="0">
                <a:ln>
                  <a:solidFill>
                    <a:srgbClr val="FFFFFF"/>
                  </a:solidFill>
                </a:ln>
                <a:solidFill>
                  <a:srgbClr val="FFFFFF"/>
                </a:solidFill>
              </a:rPr>
              <a:t>Ceph</a:t>
            </a:r>
            <a:r>
              <a:rPr kumimoji="1" lang="en-US" altLang="zh-CN" dirty="0" smtClean="0">
                <a:ln>
                  <a:solidFill>
                    <a:srgbClr val="FFFFFF"/>
                  </a:solidFill>
                </a:ln>
                <a:solidFill>
                  <a:srgbClr val="FFFFFF"/>
                </a:solidFill>
              </a:rPr>
              <a:t> Storage Cluster</a:t>
            </a:r>
            <a:endParaRPr kumimoji="1" lang="zh-CN" altLang="en-US" dirty="0">
              <a:ln>
                <a:solidFill>
                  <a:srgbClr val="FFFFFF"/>
                </a:solidFill>
              </a:ln>
              <a:solidFill>
                <a:srgbClr val="FFFFFF"/>
              </a:solidFill>
            </a:endParaRPr>
          </a:p>
        </p:txBody>
      </p:sp>
      <p:cxnSp>
        <p:nvCxnSpPr>
          <p:cNvPr id="73" name="Straight Connector 161"/>
          <p:cNvCxnSpPr>
            <a:stCxn id="71" idx="5"/>
            <a:endCxn id="40" idx="1"/>
          </p:cNvCxnSpPr>
          <p:nvPr/>
        </p:nvCxnSpPr>
        <p:spPr bwMode="auto">
          <a:xfrm flipV="1">
            <a:off x="1701145" y="2408723"/>
            <a:ext cx="1084709" cy="1553177"/>
          </a:xfrm>
          <a:prstGeom prst="line">
            <a:avLst/>
          </a:prstGeom>
          <a:solidFill>
            <a:srgbClr val="00B8FF"/>
          </a:solidFill>
          <a:ln w="19050" cap="flat" cmpd="sng" algn="ctr">
            <a:solidFill>
              <a:schemeClr val="accent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文本框 75"/>
          <p:cNvSpPr txBox="1"/>
          <p:nvPr/>
        </p:nvSpPr>
        <p:spPr>
          <a:xfrm>
            <a:off x="1539626" y="2971800"/>
            <a:ext cx="965205" cy="523220"/>
          </a:xfrm>
          <a:prstGeom prst="rect">
            <a:avLst/>
          </a:prstGeom>
          <a:noFill/>
        </p:spPr>
        <p:txBody>
          <a:bodyPr wrap="square" rtlCol="0">
            <a:spAutoFit/>
          </a:bodyPr>
          <a:lstStyle/>
          <a:p>
            <a:r>
              <a:rPr kumimoji="1" lang="en-US" altLang="zh-CN" sz="1400" dirty="0" err="1" smtClean="0"/>
              <a:t>librados</a:t>
            </a:r>
            <a:r>
              <a:rPr kumimoji="1" lang="en-US" altLang="zh-CN" sz="1400" dirty="0" smtClean="0"/>
              <a:t>/</a:t>
            </a:r>
            <a:r>
              <a:rPr kumimoji="1" lang="en-US" altLang="zh-CN" sz="1400" dirty="0" err="1" smtClean="0"/>
              <a:t>librbd</a:t>
            </a:r>
            <a:endParaRPr kumimoji="1" lang="zh-CN" altLang="en-US" sz="1400" dirty="0"/>
          </a:p>
        </p:txBody>
      </p:sp>
      <p:grpSp>
        <p:nvGrpSpPr>
          <p:cNvPr id="78" name="组 77"/>
          <p:cNvGrpSpPr/>
          <p:nvPr/>
        </p:nvGrpSpPr>
        <p:grpSpPr>
          <a:xfrm>
            <a:off x="5693834" y="2784839"/>
            <a:ext cx="1163832" cy="872874"/>
            <a:chOff x="5361680" y="3713118"/>
            <a:chExt cx="1163832" cy="1163832"/>
          </a:xfrm>
        </p:grpSpPr>
        <p:sp>
          <p:nvSpPr>
            <p:cNvPr id="79" name="Donut 103"/>
            <p:cNvSpPr/>
            <p:nvPr/>
          </p:nvSpPr>
          <p:spPr bwMode="auto">
            <a:xfrm>
              <a:off x="5361680" y="3713118"/>
              <a:ext cx="1163832" cy="1163832"/>
            </a:xfrm>
            <a:prstGeom prst="donut">
              <a:avLst>
                <a:gd name="adj" fmla="val 17946"/>
              </a:avLst>
            </a:prstGeom>
            <a:solidFill>
              <a:schemeClr val="accent1">
                <a:lumMod val="60000"/>
                <a:lumOff val="40000"/>
                <a:alpha val="58000"/>
              </a:schemeClr>
            </a:solidFill>
            <a:ln>
              <a:noFill/>
            </a:ln>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pic>
          <p:nvPicPr>
            <p:cNvPr id="80"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0931" y="3761405"/>
              <a:ext cx="565331" cy="1067259"/>
            </a:xfrm>
            <a:prstGeom prst="rect">
              <a:avLst/>
            </a:prstGeom>
          </p:spPr>
        </p:pic>
      </p:grpSp>
      <p:grpSp>
        <p:nvGrpSpPr>
          <p:cNvPr id="82" name="组 81"/>
          <p:cNvGrpSpPr/>
          <p:nvPr/>
        </p:nvGrpSpPr>
        <p:grpSpPr>
          <a:xfrm>
            <a:off x="7194388" y="2796562"/>
            <a:ext cx="1163832" cy="872874"/>
            <a:chOff x="5361680" y="3713118"/>
            <a:chExt cx="1163832" cy="1163832"/>
          </a:xfrm>
        </p:grpSpPr>
        <p:sp>
          <p:nvSpPr>
            <p:cNvPr id="83" name="Donut 103"/>
            <p:cNvSpPr/>
            <p:nvPr/>
          </p:nvSpPr>
          <p:spPr bwMode="auto">
            <a:xfrm>
              <a:off x="5361680" y="3713118"/>
              <a:ext cx="1163832" cy="1163832"/>
            </a:xfrm>
            <a:prstGeom prst="donut">
              <a:avLst>
                <a:gd name="adj" fmla="val 17946"/>
              </a:avLst>
            </a:prstGeom>
            <a:solidFill>
              <a:schemeClr val="accent1">
                <a:lumMod val="60000"/>
                <a:lumOff val="40000"/>
                <a:alpha val="58000"/>
              </a:schemeClr>
            </a:solidFill>
            <a:ln>
              <a:noFill/>
            </a:ln>
            <a:extLst/>
          </p:spPr>
          <p:txBody>
            <a:bodyPr vert="horz" wrap="square" lIns="91440" tIns="45720" rIns="91440" bIns="45720" numCol="1" rtlCol="0" anchor="t" anchorCtr="0" compatLnSpc="1">
              <a:prstTxWarp prst="textNoShape">
                <a:avLst/>
              </a:prstTxWarp>
            </a:bodyPr>
            <a:lstStyle/>
            <a:p>
              <a:pPr algn="ctr"/>
              <a:endParaRPr lang="en-GB">
                <a:solidFill>
                  <a:srgbClr val="000000"/>
                </a:solidFill>
              </a:endParaRPr>
            </a:p>
          </p:txBody>
        </p:sp>
        <p:pic>
          <p:nvPicPr>
            <p:cNvPr id="84"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0931" y="3761405"/>
              <a:ext cx="565331" cy="1067259"/>
            </a:xfrm>
            <a:prstGeom prst="rect">
              <a:avLst/>
            </a:prstGeom>
          </p:spPr>
        </p:pic>
      </p:grpSp>
      <p:sp>
        <p:nvSpPr>
          <p:cNvPr id="85" name="TextBox 1"/>
          <p:cNvSpPr txBox="1"/>
          <p:nvPr/>
        </p:nvSpPr>
        <p:spPr>
          <a:xfrm>
            <a:off x="5582477" y="3531708"/>
            <a:ext cx="1388846" cy="275362"/>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chemeClr val="accent3"/>
                </a:solidFill>
                <a:effectLst/>
                <a:uLnTx/>
                <a:uFillTx/>
              </a:defRPr>
            </a:lvl1pPr>
          </a:lstStyle>
          <a:p>
            <a:pPr algn="ctr"/>
            <a:r>
              <a:rPr lang="en-GB" sz="1800" dirty="0" smtClean="0">
                <a:solidFill>
                  <a:srgbClr val="008541"/>
                </a:solidFill>
              </a:rPr>
              <a:t>Web UI</a:t>
            </a:r>
            <a:endParaRPr lang="en-GB" sz="1800" dirty="0">
              <a:solidFill>
                <a:srgbClr val="008541"/>
              </a:solidFill>
            </a:endParaRPr>
          </a:p>
        </p:txBody>
      </p:sp>
      <p:sp>
        <p:nvSpPr>
          <p:cNvPr id="86" name="TextBox 1"/>
          <p:cNvSpPr txBox="1"/>
          <p:nvPr/>
        </p:nvSpPr>
        <p:spPr>
          <a:xfrm>
            <a:off x="7083031" y="3544318"/>
            <a:ext cx="1388846" cy="302898"/>
          </a:xfrm>
          <a:prstGeom prst="rect">
            <a:avLst/>
          </a:prstGeom>
          <a:noFill/>
          <a:ln>
            <a:noFill/>
            <a:prstDash val="sysDash"/>
          </a:ln>
          <a:effectLst/>
        </p:spPr>
        <p:txBody>
          <a:bodyPr vert="horz" wrap="square" lIns="91440" tIns="45720" rIns="91440" bIns="45720" numCol="1" rtlCol="0" anchor="t" anchorCtr="0" compatLnSpc="1">
            <a:prstTxWarp prst="textNoShape">
              <a:avLst/>
            </a:prstTxWarp>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chemeClr val="accent3"/>
                </a:solidFill>
                <a:effectLst/>
                <a:uLnTx/>
                <a:uFillTx/>
              </a:defRPr>
            </a:lvl1pPr>
          </a:lstStyle>
          <a:p>
            <a:pPr algn="ctr"/>
            <a:r>
              <a:rPr lang="en-GB" sz="1800" dirty="0" smtClean="0">
                <a:solidFill>
                  <a:srgbClr val="008541"/>
                </a:solidFill>
              </a:rPr>
              <a:t>REST Client</a:t>
            </a:r>
            <a:endParaRPr lang="en-GB" sz="1800" dirty="0">
              <a:solidFill>
                <a:srgbClr val="008541"/>
              </a:solidFill>
            </a:endParaRPr>
          </a:p>
        </p:txBody>
      </p:sp>
      <p:sp>
        <p:nvSpPr>
          <p:cNvPr id="90" name="文本框 89"/>
          <p:cNvSpPr txBox="1"/>
          <p:nvPr/>
        </p:nvSpPr>
        <p:spPr>
          <a:xfrm>
            <a:off x="5935784" y="1989993"/>
            <a:ext cx="583801" cy="307777"/>
          </a:xfrm>
          <a:prstGeom prst="rect">
            <a:avLst/>
          </a:prstGeom>
          <a:noFill/>
        </p:spPr>
        <p:txBody>
          <a:bodyPr wrap="none" rtlCol="0">
            <a:spAutoFit/>
          </a:bodyPr>
          <a:lstStyle/>
          <a:p>
            <a:r>
              <a:rPr kumimoji="1" lang="en-US" altLang="zh-CN" sz="1400" dirty="0" smtClean="0"/>
              <a:t>HTTP</a:t>
            </a:r>
            <a:endParaRPr kumimoji="1" lang="zh-CN" altLang="en-US" sz="1400" dirty="0"/>
          </a:p>
        </p:txBody>
      </p:sp>
      <p:sp>
        <p:nvSpPr>
          <p:cNvPr id="58" name="罐形 57"/>
          <p:cNvSpPr/>
          <p:nvPr/>
        </p:nvSpPr>
        <p:spPr bwMode="auto">
          <a:xfrm>
            <a:off x="1761068" y="2552700"/>
            <a:ext cx="974316" cy="393701"/>
          </a:xfrm>
          <a:prstGeom prst="can">
            <a:avLst/>
          </a:prstGeom>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kumimoji="1" lang="en-US" altLang="zh-CN" sz="1400" dirty="0" err="1" smtClean="0">
                <a:solidFill>
                  <a:schemeClr val="bg1"/>
                </a:solidFill>
              </a:rPr>
              <a:t>NoDB</a:t>
            </a:r>
            <a:endParaRPr kumimoji="1" lang="zh-CN" altLang="en-US" sz="1400" dirty="0">
              <a:solidFill>
                <a:schemeClr val="bg1"/>
              </a:solidFill>
            </a:endParaRPr>
          </a:p>
        </p:txBody>
      </p:sp>
    </p:spTree>
    <p:extLst>
      <p:ext uri="{BB962C8B-B14F-4D97-AF65-F5344CB8AC3E}">
        <p14:creationId xmlns:p14="http://schemas.microsoft.com/office/powerpoint/2010/main" val="380216215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Hardware</a:t>
            </a:r>
            <a:endParaRPr kumimoji="1" lang="zh-CN" altLang="en-US" dirty="0"/>
          </a:p>
        </p:txBody>
      </p:sp>
      <p:sp>
        <p:nvSpPr>
          <p:cNvPr id="3" name="文本占位符 2"/>
          <p:cNvSpPr>
            <a:spLocks noGrp="1"/>
          </p:cNvSpPr>
          <p:nvPr>
            <p:ph type="body" idx="1"/>
          </p:nvPr>
        </p:nvSpPr>
        <p:spPr/>
        <p:txBody>
          <a:bodyPr/>
          <a:lstStyle/>
          <a:p>
            <a:r>
              <a:rPr kumimoji="1" lang="en-US" altLang="zh-CN" dirty="0" smtClean="0"/>
              <a:t>What is the minimal setup?</a:t>
            </a:r>
            <a:endParaRPr kumimoji="1" lang="zh-CN" altLang="en-US" dirty="0"/>
          </a:p>
        </p:txBody>
      </p:sp>
    </p:spTree>
    <p:extLst>
      <p:ext uri="{BB962C8B-B14F-4D97-AF65-F5344CB8AC3E}">
        <p14:creationId xmlns:p14="http://schemas.microsoft.com/office/powerpoint/2010/main" val="30769841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Storage Medium </a:t>
            </a:r>
            <a:br>
              <a:rPr kumimoji="1" lang="en-US" altLang="zh-CN" dirty="0" smtClean="0"/>
            </a:br>
            <a:r>
              <a:rPr kumimoji="1" lang="en-US" altLang="zh-CN" sz="1200" dirty="0" smtClean="0">
                <a:solidFill>
                  <a:srgbClr val="008000"/>
                </a:solidFill>
                <a:latin typeface="Arial Black"/>
                <a:cs typeface="Arial Black"/>
              </a:rPr>
              <a:t>Secondary Storage</a:t>
            </a:r>
            <a:endParaRPr kumimoji="1" lang="zh-CN" altLang="en-US" sz="1200" dirty="0">
              <a:solidFill>
                <a:srgbClr val="008000"/>
              </a:solidFill>
              <a:latin typeface="Arial Black"/>
              <a:cs typeface="Arial Black"/>
            </a:endParaRPr>
          </a:p>
        </p:txBody>
      </p:sp>
      <p:pic>
        <p:nvPicPr>
          <p:cNvPr id="8" name="图片 7" descr="Seagate_ST33232A_hard_disk_inner_vie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283" y="992971"/>
            <a:ext cx="2519914" cy="1253273"/>
          </a:xfrm>
          <a:prstGeom prst="rect">
            <a:avLst/>
          </a:prstGeom>
        </p:spPr>
      </p:pic>
      <p:pic>
        <p:nvPicPr>
          <p:cNvPr id="10" name="图片 9" descr="A110-1-of-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363" y="3537952"/>
            <a:ext cx="1717906" cy="1491715"/>
          </a:xfrm>
          <a:prstGeom prst="rect">
            <a:avLst/>
          </a:prstGeom>
        </p:spPr>
      </p:pic>
      <p:pic>
        <p:nvPicPr>
          <p:cNvPr id="11" name="图片 10" descr="ur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363" y="2403555"/>
            <a:ext cx="1499384" cy="931197"/>
          </a:xfrm>
          <a:prstGeom prst="rect">
            <a:avLst/>
          </a:prstGeom>
        </p:spPr>
      </p:pic>
      <p:pic>
        <p:nvPicPr>
          <p:cNvPr id="12" name="图片 11" descr="150331_storage_USB_deskto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8697" y="1619608"/>
            <a:ext cx="1344706" cy="914400"/>
          </a:xfrm>
          <a:prstGeom prst="rect">
            <a:avLst/>
          </a:prstGeom>
        </p:spPr>
      </p:pic>
      <p:pic>
        <p:nvPicPr>
          <p:cNvPr id="13" name="图片 12" descr="SD_Cards.sv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482" y="2654539"/>
            <a:ext cx="1352604" cy="2044461"/>
          </a:xfrm>
          <a:prstGeom prst="rect">
            <a:avLst/>
          </a:prstGeom>
        </p:spPr>
      </p:pic>
      <p:pic>
        <p:nvPicPr>
          <p:cNvPr id="14" name="图片 13" descr="Blu_ray_i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652" y="2408120"/>
            <a:ext cx="1367690" cy="1367690"/>
          </a:xfrm>
          <a:prstGeom prst="rect">
            <a:avLst/>
          </a:prstGeom>
        </p:spPr>
      </p:pic>
      <p:pic>
        <p:nvPicPr>
          <p:cNvPr id="15" name="图片 14" descr="9b07589b9199b32564516bb249a86f1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6234" y="1866713"/>
            <a:ext cx="2930266" cy="2133600"/>
          </a:xfrm>
          <a:prstGeom prst="rect">
            <a:avLst/>
          </a:prstGeom>
        </p:spPr>
      </p:pic>
    </p:spTree>
    <p:extLst>
      <p:ext uri="{BB962C8B-B14F-4D97-AF65-F5344CB8AC3E}">
        <p14:creationId xmlns:p14="http://schemas.microsoft.com/office/powerpoint/2010/main" val="135578902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988636" y="3212670"/>
            <a:ext cx="3291764" cy="889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 name="标题 2"/>
          <p:cNvSpPr>
            <a:spLocks noGrp="1"/>
          </p:cNvSpPr>
          <p:nvPr>
            <p:ph type="title"/>
          </p:nvPr>
        </p:nvSpPr>
        <p:spPr/>
        <p:txBody>
          <a:bodyPr/>
          <a:lstStyle/>
          <a:p>
            <a:r>
              <a:rPr kumimoji="1" lang="en-US" altLang="zh-CN" dirty="0" err="1" smtClean="0"/>
              <a:t>Ceph</a:t>
            </a:r>
            <a:r>
              <a:rPr kumimoji="1" lang="en-US" altLang="zh-CN" dirty="0" smtClean="0"/>
              <a:t> Cluster in a VM Requirement</a:t>
            </a:r>
            <a:endParaRPr kumimoji="1" lang="zh-CN" altLang="en-US" dirty="0"/>
          </a:p>
        </p:txBody>
      </p:sp>
      <p:sp>
        <p:nvSpPr>
          <p:cNvPr id="2" name="内容占位符 1"/>
          <p:cNvSpPr>
            <a:spLocks noGrp="1"/>
          </p:cNvSpPr>
          <p:nvPr>
            <p:ph sz="half" idx="1"/>
          </p:nvPr>
        </p:nvSpPr>
        <p:spPr/>
        <p:txBody>
          <a:bodyPr/>
          <a:lstStyle/>
          <a:p>
            <a:r>
              <a:rPr kumimoji="1" lang="en-US" altLang="zh-CN" dirty="0"/>
              <a:t>At least 3 VM </a:t>
            </a:r>
          </a:p>
          <a:p>
            <a:r>
              <a:rPr kumimoji="1" lang="en-US" altLang="zh-CN" dirty="0"/>
              <a:t>3 MON</a:t>
            </a:r>
          </a:p>
          <a:p>
            <a:r>
              <a:rPr kumimoji="1" lang="en-US" altLang="zh-CN" dirty="0"/>
              <a:t>3 OSD</a:t>
            </a:r>
          </a:p>
          <a:p>
            <a:pPr lvl="1"/>
            <a:r>
              <a:rPr kumimoji="1" lang="en-US" altLang="zh-CN" dirty="0"/>
              <a:t>At least 15GB per </a:t>
            </a:r>
            <a:r>
              <a:rPr kumimoji="1" lang="en-US" altLang="zh-CN" dirty="0" err="1"/>
              <a:t>osd</a:t>
            </a:r>
            <a:endParaRPr kumimoji="1" lang="en-US" altLang="zh-CN" dirty="0"/>
          </a:p>
          <a:p>
            <a:pPr lvl="1"/>
            <a:r>
              <a:rPr kumimoji="1" lang="en-US" altLang="zh-CN" dirty="0"/>
              <a:t>Host device better be on SSD </a:t>
            </a:r>
          </a:p>
          <a:p>
            <a:pPr lvl="1"/>
            <a:endParaRPr kumimoji="1" lang="en-US" altLang="zh-CN" dirty="0"/>
          </a:p>
          <a:p>
            <a:endParaRPr kumimoji="1" lang="en-US" altLang="zh-CN" dirty="0"/>
          </a:p>
          <a:p>
            <a:endParaRPr kumimoji="1" lang="zh-CN" altLang="en-US" dirty="0"/>
          </a:p>
          <a:p>
            <a:endParaRPr kumimoji="1" lang="zh-CN" altLang="en-US" dirty="0"/>
          </a:p>
        </p:txBody>
      </p:sp>
      <p:grpSp>
        <p:nvGrpSpPr>
          <p:cNvPr id="26" name="组 25"/>
          <p:cNvGrpSpPr/>
          <p:nvPr/>
        </p:nvGrpSpPr>
        <p:grpSpPr>
          <a:xfrm>
            <a:off x="7264401" y="1524397"/>
            <a:ext cx="871273" cy="2319867"/>
            <a:chOff x="7264401" y="1540933"/>
            <a:chExt cx="871273" cy="2319867"/>
          </a:xfrm>
        </p:grpSpPr>
        <p:sp>
          <p:nvSpPr>
            <p:cNvPr id="25" name="同侧圆角矩形 24"/>
            <p:cNvSpPr/>
            <p:nvPr/>
          </p:nvSpPr>
          <p:spPr>
            <a:xfrm>
              <a:off x="7264401" y="1540933"/>
              <a:ext cx="871273" cy="2319867"/>
            </a:xfrm>
            <a:prstGeom prst="round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圆角矩形 11"/>
            <p:cNvSpPr/>
            <p:nvPr/>
          </p:nvSpPr>
          <p:spPr>
            <a:xfrm>
              <a:off x="7333191" y="3343509"/>
              <a:ext cx="733693"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VM</a:t>
              </a:r>
              <a:endParaRPr kumimoji="1" lang="zh-CN" altLang="en-US" sz="1000" dirty="0"/>
            </a:p>
          </p:txBody>
        </p:sp>
        <p:sp>
          <p:nvSpPr>
            <p:cNvPr id="16" name="圆角矩形 15"/>
            <p:cNvSpPr/>
            <p:nvPr/>
          </p:nvSpPr>
          <p:spPr>
            <a:xfrm>
              <a:off x="7346706" y="2286398"/>
              <a:ext cx="706662"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OSD</a:t>
              </a:r>
              <a:endParaRPr kumimoji="1" lang="zh-CN" altLang="en-US" sz="1200" dirty="0"/>
            </a:p>
          </p:txBody>
        </p:sp>
        <p:sp>
          <p:nvSpPr>
            <p:cNvPr id="19" name="圆角矩形 18"/>
            <p:cNvSpPr/>
            <p:nvPr/>
          </p:nvSpPr>
          <p:spPr>
            <a:xfrm>
              <a:off x="7346706" y="2807348"/>
              <a:ext cx="706662"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t>MON</a:t>
              </a:r>
              <a:endParaRPr kumimoji="1" lang="zh-CN" altLang="en-US" sz="1400" dirty="0"/>
            </a:p>
          </p:txBody>
        </p:sp>
        <p:sp>
          <p:nvSpPr>
            <p:cNvPr id="22" name="磁盘 21"/>
            <p:cNvSpPr/>
            <p:nvPr/>
          </p:nvSpPr>
          <p:spPr>
            <a:xfrm>
              <a:off x="7420637" y="1693333"/>
              <a:ext cx="558800" cy="520899"/>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smtClean="0"/>
                <a:t>&gt;15G</a:t>
              </a:r>
              <a:endParaRPr kumimoji="1" lang="zh-CN" altLang="en-US" sz="1400" dirty="0"/>
            </a:p>
          </p:txBody>
        </p:sp>
      </p:grpSp>
      <p:grpSp>
        <p:nvGrpSpPr>
          <p:cNvPr id="27" name="组 26"/>
          <p:cNvGrpSpPr/>
          <p:nvPr/>
        </p:nvGrpSpPr>
        <p:grpSpPr>
          <a:xfrm>
            <a:off x="6235701" y="1524397"/>
            <a:ext cx="871273" cy="2319867"/>
            <a:chOff x="7264401" y="1540933"/>
            <a:chExt cx="871273" cy="2319867"/>
          </a:xfrm>
        </p:grpSpPr>
        <p:sp>
          <p:nvSpPr>
            <p:cNvPr id="28" name="同侧圆角矩形 27"/>
            <p:cNvSpPr/>
            <p:nvPr/>
          </p:nvSpPr>
          <p:spPr>
            <a:xfrm>
              <a:off x="7264401" y="1540933"/>
              <a:ext cx="871273" cy="2319867"/>
            </a:xfrm>
            <a:prstGeom prst="round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圆角矩形 28"/>
            <p:cNvSpPr/>
            <p:nvPr/>
          </p:nvSpPr>
          <p:spPr>
            <a:xfrm>
              <a:off x="7333191" y="3343509"/>
              <a:ext cx="733693"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VM</a:t>
              </a:r>
              <a:endParaRPr kumimoji="1" lang="zh-CN" altLang="en-US" sz="1000" dirty="0"/>
            </a:p>
          </p:txBody>
        </p:sp>
        <p:sp>
          <p:nvSpPr>
            <p:cNvPr id="30" name="圆角矩形 29"/>
            <p:cNvSpPr/>
            <p:nvPr/>
          </p:nvSpPr>
          <p:spPr>
            <a:xfrm>
              <a:off x="7346706" y="2286398"/>
              <a:ext cx="706662"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OSD</a:t>
              </a:r>
              <a:endParaRPr kumimoji="1" lang="zh-CN" altLang="en-US" sz="1200" dirty="0"/>
            </a:p>
          </p:txBody>
        </p:sp>
        <p:sp>
          <p:nvSpPr>
            <p:cNvPr id="31" name="圆角矩形 30"/>
            <p:cNvSpPr/>
            <p:nvPr/>
          </p:nvSpPr>
          <p:spPr>
            <a:xfrm>
              <a:off x="7346706" y="2807348"/>
              <a:ext cx="706662"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t>MON</a:t>
              </a:r>
              <a:endParaRPr kumimoji="1" lang="zh-CN" altLang="en-US" sz="1400" dirty="0"/>
            </a:p>
          </p:txBody>
        </p:sp>
        <p:sp>
          <p:nvSpPr>
            <p:cNvPr id="32" name="磁盘 31"/>
            <p:cNvSpPr/>
            <p:nvPr/>
          </p:nvSpPr>
          <p:spPr>
            <a:xfrm>
              <a:off x="7420637" y="1693333"/>
              <a:ext cx="558800" cy="520899"/>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smtClean="0"/>
                <a:t>&gt;15G</a:t>
              </a:r>
              <a:endParaRPr kumimoji="1" lang="zh-CN" altLang="en-US" sz="1400" dirty="0"/>
            </a:p>
          </p:txBody>
        </p:sp>
      </p:grpSp>
      <p:grpSp>
        <p:nvGrpSpPr>
          <p:cNvPr id="33" name="组 32"/>
          <p:cNvGrpSpPr/>
          <p:nvPr/>
        </p:nvGrpSpPr>
        <p:grpSpPr>
          <a:xfrm>
            <a:off x="5207001" y="1524397"/>
            <a:ext cx="871273" cy="2319867"/>
            <a:chOff x="7264401" y="1540933"/>
            <a:chExt cx="871273" cy="2319867"/>
          </a:xfrm>
        </p:grpSpPr>
        <p:sp>
          <p:nvSpPr>
            <p:cNvPr id="34" name="同侧圆角矩形 33"/>
            <p:cNvSpPr/>
            <p:nvPr/>
          </p:nvSpPr>
          <p:spPr>
            <a:xfrm>
              <a:off x="7264401" y="1540933"/>
              <a:ext cx="871273" cy="2319867"/>
            </a:xfrm>
            <a:prstGeom prst="round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圆角矩形 34"/>
            <p:cNvSpPr/>
            <p:nvPr/>
          </p:nvSpPr>
          <p:spPr>
            <a:xfrm>
              <a:off x="7333191" y="3343509"/>
              <a:ext cx="733693" cy="397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400" dirty="0" smtClean="0"/>
                <a:t>VM</a:t>
              </a:r>
              <a:endParaRPr kumimoji="1" lang="zh-CN" altLang="en-US" sz="1000" dirty="0"/>
            </a:p>
          </p:txBody>
        </p:sp>
        <p:sp>
          <p:nvSpPr>
            <p:cNvPr id="36" name="圆角矩形 35"/>
            <p:cNvSpPr/>
            <p:nvPr/>
          </p:nvSpPr>
          <p:spPr>
            <a:xfrm>
              <a:off x="7346706" y="2286398"/>
              <a:ext cx="706662" cy="3979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400" dirty="0" smtClean="0"/>
                <a:t>OSD</a:t>
              </a:r>
              <a:endParaRPr kumimoji="1" lang="zh-CN" altLang="en-US" sz="1200" dirty="0"/>
            </a:p>
          </p:txBody>
        </p:sp>
        <p:sp>
          <p:nvSpPr>
            <p:cNvPr id="37" name="圆角矩形 36"/>
            <p:cNvSpPr/>
            <p:nvPr/>
          </p:nvSpPr>
          <p:spPr>
            <a:xfrm>
              <a:off x="7346706" y="2807348"/>
              <a:ext cx="706662" cy="3979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t>MON</a:t>
              </a:r>
              <a:endParaRPr kumimoji="1" lang="zh-CN" altLang="en-US" sz="1400" dirty="0"/>
            </a:p>
          </p:txBody>
        </p:sp>
        <p:sp>
          <p:nvSpPr>
            <p:cNvPr id="38" name="磁盘 37"/>
            <p:cNvSpPr/>
            <p:nvPr/>
          </p:nvSpPr>
          <p:spPr>
            <a:xfrm>
              <a:off x="7420637" y="1693333"/>
              <a:ext cx="558800" cy="520899"/>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smtClean="0"/>
                <a:t>&gt;15G</a:t>
              </a:r>
              <a:endParaRPr kumimoji="1" lang="zh-CN" altLang="en-US" sz="1400" dirty="0"/>
            </a:p>
          </p:txBody>
        </p:sp>
      </p:grpSp>
    </p:spTree>
    <p:extLst>
      <p:ext uri="{BB962C8B-B14F-4D97-AF65-F5344CB8AC3E}">
        <p14:creationId xmlns:p14="http://schemas.microsoft.com/office/powerpoint/2010/main" val="276716964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Minimal Production recommendation</a:t>
            </a:r>
            <a:endParaRPr kumimoji="1" lang="zh-CN" altLang="en-US" dirty="0"/>
          </a:p>
        </p:txBody>
      </p:sp>
      <p:sp>
        <p:nvSpPr>
          <p:cNvPr id="3" name="内容占位符 2"/>
          <p:cNvSpPr>
            <a:spLocks noGrp="1"/>
          </p:cNvSpPr>
          <p:nvPr>
            <p:ph sz="half" idx="1"/>
          </p:nvPr>
        </p:nvSpPr>
        <p:spPr/>
        <p:txBody>
          <a:bodyPr>
            <a:normAutofit lnSpcReduction="10000"/>
          </a:bodyPr>
          <a:lstStyle/>
          <a:p>
            <a:pPr eaLnBrk="1" hangingPunct="1">
              <a:spcAft>
                <a:spcPts val="1738"/>
              </a:spcAft>
              <a:buClrTx/>
              <a:buSzTx/>
            </a:pPr>
            <a:r>
              <a:rPr lang="en-US" altLang="en-US" b="1" dirty="0" smtClean="0">
                <a:solidFill>
                  <a:srgbClr val="00843E"/>
                </a:solidFill>
                <a:ea typeface="Microsoft YaHei" panose="020B0503020204020204" pitchFamily="34" charset="-122"/>
                <a:cs typeface="Lucida Sans Unicode" panose="020B0602030504020204" pitchFamily="34" charset="0"/>
              </a:rPr>
              <a:t>OSD Storage Node</a:t>
            </a:r>
            <a:endParaRPr lang="en-US" altLang="en-US" dirty="0">
              <a:ea typeface="Microsoft YaHei" panose="020B0503020204020204" pitchFamily="34" charset="-122"/>
              <a:cs typeface="Lucida Sans Unicode" panose="020B0602030504020204" pitchFamily="34" charset="0"/>
            </a:endParaRPr>
          </a:p>
          <a:p>
            <a:pPr lvl="1" eaLnBrk="1" hangingPunct="1">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2GB RAM per OSD </a:t>
            </a:r>
          </a:p>
          <a:p>
            <a:pPr lvl="1" eaLnBrk="1" hangingPunct="1">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1.5GHz CPU core per OSD </a:t>
            </a:r>
          </a:p>
          <a:p>
            <a:pPr lvl="1" eaLnBrk="1" hangingPunct="1">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10GEb public and backend</a:t>
            </a:r>
          </a:p>
          <a:p>
            <a:pPr lvl="1" eaLnBrk="1" hangingPunct="1">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4GB RAM for cache tier </a:t>
            </a:r>
          </a:p>
        </p:txBody>
      </p:sp>
      <p:sp>
        <p:nvSpPr>
          <p:cNvPr id="4" name="内容占位符 3"/>
          <p:cNvSpPr>
            <a:spLocks noGrp="1"/>
          </p:cNvSpPr>
          <p:nvPr>
            <p:ph sz="half" idx="2"/>
          </p:nvPr>
        </p:nvSpPr>
        <p:spPr/>
        <p:txBody>
          <a:bodyPr>
            <a:normAutofit lnSpcReduction="10000"/>
          </a:bodyPr>
          <a:lstStyle/>
          <a:p>
            <a:pPr eaLnBrk="1" hangingPunct="1">
              <a:spcAft>
                <a:spcPts val="1738"/>
              </a:spcAft>
              <a:buClrTx/>
              <a:buSzTx/>
            </a:pPr>
            <a:r>
              <a:rPr lang="en-US" altLang="en-US" b="1" dirty="0" smtClean="0">
                <a:solidFill>
                  <a:srgbClr val="00843E"/>
                </a:solidFill>
                <a:ea typeface="Microsoft YaHei" panose="020B0503020204020204" pitchFamily="34" charset="-122"/>
                <a:cs typeface="Lucida Sans Unicode" panose="020B0602030504020204" pitchFamily="34" charset="0"/>
              </a:rPr>
              <a:t>MON Monitor Node</a:t>
            </a:r>
            <a:endParaRPr lang="en-US" altLang="en-US" dirty="0">
              <a:ea typeface="Microsoft YaHei" panose="020B0503020204020204" pitchFamily="34" charset="-122"/>
              <a:cs typeface="Lucida Sans Unicode" panose="020B0602030504020204" pitchFamily="34" charset="0"/>
            </a:endParaRPr>
          </a:p>
          <a:p>
            <a:pPr lvl="1" eaLnBrk="1" hangingPunct="1">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3 Mons minimal </a:t>
            </a:r>
          </a:p>
          <a:p>
            <a:pPr lvl="1" eaLnBrk="1" hangingPunct="1">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2GB RAM per node</a:t>
            </a:r>
          </a:p>
          <a:p>
            <a:pPr lvl="1" eaLnBrk="1" hangingPunct="1">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SSD System OS</a:t>
            </a:r>
          </a:p>
          <a:p>
            <a:pPr lvl="1" eaLnBrk="1" hangingPunct="1">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Mon and OSD should not be virtualized </a:t>
            </a:r>
          </a:p>
          <a:p>
            <a:pPr lvl="1" eaLnBrk="1" hangingPunct="1">
              <a:buFont typeface="Arial" panose="020B0604020202020204" pitchFamily="34" charset="0"/>
              <a:buChar char="‒"/>
            </a:pPr>
            <a:r>
              <a:rPr lang="en-US" altLang="en-US" dirty="0" smtClean="0">
                <a:ea typeface="Microsoft YaHei" panose="020B0503020204020204" pitchFamily="34" charset="-122"/>
                <a:cs typeface="Lucida Sans Unicode" panose="020B0602030504020204" pitchFamily="34" charset="0"/>
              </a:rPr>
              <a:t>Bonding 10GEb </a:t>
            </a:r>
            <a:endParaRPr lang="en-US" altLang="en-US" dirty="0">
              <a:ea typeface="Microsoft YaHei" panose="020B0503020204020204" pitchFamily="34" charset="-122"/>
              <a:cs typeface="Lucida Sans Unicode" panose="020B0602030504020204" pitchFamily="34" charset="0"/>
            </a:endParaRPr>
          </a:p>
          <a:p>
            <a:pPr marL="342900" lvl="1" indent="0" eaLnBrk="1" hangingPunct="1"/>
            <a:endParaRPr lang="en-US" altLang="en-US" dirty="0">
              <a:ea typeface="Microsoft YaHei" panose="020B0503020204020204" pitchFamily="34" charset="-122"/>
              <a:cs typeface="Lucida Sans Unicode" panose="020B0602030504020204" pitchFamily="34" charset="0"/>
            </a:endParaRPr>
          </a:p>
          <a:p>
            <a:endParaRPr kumimoji="1" lang="zh-CN" altLang="en-US" dirty="0"/>
          </a:p>
        </p:txBody>
      </p:sp>
    </p:spTree>
    <p:extLst>
      <p:ext uri="{BB962C8B-B14F-4D97-AF65-F5344CB8AC3E}">
        <p14:creationId xmlns:p14="http://schemas.microsoft.com/office/powerpoint/2010/main" val="40392592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For developer</a:t>
            </a:r>
            <a:endParaRPr kumimoji="1" lang="zh-CN" altLang="en-US" dirty="0">
              <a:solidFill>
                <a:srgbClr val="FF0000"/>
              </a:solidFill>
            </a:endParaRPr>
          </a:p>
        </p:txBody>
      </p:sp>
      <p:sp>
        <p:nvSpPr>
          <p:cNvPr id="44" name="文本框 43"/>
          <p:cNvSpPr txBox="1"/>
          <p:nvPr/>
        </p:nvSpPr>
        <p:spPr>
          <a:xfrm>
            <a:off x="3783148" y="4643231"/>
            <a:ext cx="1803987" cy="369332"/>
          </a:xfrm>
          <a:prstGeom prst="rect">
            <a:avLst/>
          </a:prstGeom>
          <a:noFill/>
        </p:spPr>
        <p:txBody>
          <a:bodyPr wrap="none" rtlCol="0">
            <a:spAutoFit/>
          </a:bodyPr>
          <a:lstStyle/>
          <a:p>
            <a:r>
              <a:rPr kumimoji="1" lang="en-US" altLang="zh-CN" dirty="0" smtClean="0"/>
              <a:t>Dual 1G Network</a:t>
            </a:r>
            <a:endParaRPr kumimoji="1" lang="zh-CN" altLang="en-US" dirty="0"/>
          </a:p>
        </p:txBody>
      </p:sp>
      <p:grpSp>
        <p:nvGrpSpPr>
          <p:cNvPr id="56" name="组 55"/>
          <p:cNvGrpSpPr/>
          <p:nvPr/>
        </p:nvGrpSpPr>
        <p:grpSpPr>
          <a:xfrm>
            <a:off x="260055" y="961615"/>
            <a:ext cx="2917495" cy="1260579"/>
            <a:chOff x="477539" y="4750077"/>
            <a:chExt cx="2917495" cy="1680772"/>
          </a:xfrm>
        </p:grpSpPr>
        <p:pic>
          <p:nvPicPr>
            <p:cNvPr id="52" name="图片 51"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63" y="4750077"/>
              <a:ext cx="1052121" cy="886822"/>
            </a:xfrm>
            <a:prstGeom prst="rect">
              <a:avLst/>
            </a:prstGeom>
          </p:spPr>
        </p:pic>
        <p:sp>
          <p:nvSpPr>
            <p:cNvPr id="53" name="文本框 52"/>
            <p:cNvSpPr txBox="1"/>
            <p:nvPr/>
          </p:nvSpPr>
          <p:spPr>
            <a:xfrm>
              <a:off x="1678943" y="4951321"/>
              <a:ext cx="1716091" cy="861774"/>
            </a:xfrm>
            <a:prstGeom prst="rect">
              <a:avLst/>
            </a:prstGeom>
            <a:noFill/>
          </p:spPr>
          <p:txBody>
            <a:bodyPr wrap="square" rtlCol="0">
              <a:spAutoFit/>
            </a:bodyPr>
            <a:lstStyle/>
            <a:p>
              <a:r>
                <a:rPr kumimoji="1" lang="en-US" altLang="zh-CN" dirty="0">
                  <a:solidFill>
                    <a:schemeClr val="accent3"/>
                  </a:solidFill>
                </a:rPr>
                <a:t>6</a:t>
              </a:r>
              <a:r>
                <a:rPr kumimoji="1" lang="en-US" altLang="zh-CN" dirty="0" smtClean="0">
                  <a:solidFill>
                    <a:schemeClr val="accent3"/>
                  </a:solidFill>
                </a:rPr>
                <a:t>T = 220$</a:t>
              </a:r>
            </a:p>
            <a:p>
              <a:r>
                <a:rPr kumimoji="1" lang="en-US" altLang="zh-CN" dirty="0" smtClean="0">
                  <a:solidFill>
                    <a:schemeClr val="accent3"/>
                  </a:solidFill>
                </a:rPr>
                <a:t>220 * 3 = </a:t>
              </a:r>
              <a:r>
                <a:rPr kumimoji="1" lang="en-US" altLang="zh-CN" dirty="0" smtClean="0">
                  <a:solidFill>
                    <a:srgbClr val="FF0000"/>
                  </a:solidFill>
                </a:rPr>
                <a:t>660$</a:t>
              </a:r>
              <a:endParaRPr kumimoji="1" lang="zh-CN" altLang="en-US" dirty="0">
                <a:solidFill>
                  <a:srgbClr val="FF0000"/>
                </a:solidFill>
              </a:endParaRPr>
            </a:p>
          </p:txBody>
        </p:sp>
        <p:pic>
          <p:nvPicPr>
            <p:cNvPr id="54" name="图片 5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39" y="5721274"/>
              <a:ext cx="961179" cy="709575"/>
            </a:xfrm>
            <a:prstGeom prst="rect">
              <a:avLst/>
            </a:prstGeom>
          </p:spPr>
        </p:pic>
        <p:sp>
          <p:nvSpPr>
            <p:cNvPr id="55" name="文本框 54"/>
            <p:cNvSpPr txBox="1"/>
            <p:nvPr/>
          </p:nvSpPr>
          <p:spPr>
            <a:xfrm>
              <a:off x="1721433" y="5860803"/>
              <a:ext cx="1268496" cy="492443"/>
            </a:xfrm>
            <a:prstGeom prst="rect">
              <a:avLst/>
            </a:prstGeom>
            <a:noFill/>
          </p:spPr>
          <p:txBody>
            <a:bodyPr wrap="none" rtlCol="0">
              <a:spAutoFit/>
            </a:bodyPr>
            <a:lstStyle/>
            <a:p>
              <a:r>
                <a:rPr kumimoji="1" lang="en-US" altLang="zh-CN" dirty="0" smtClean="0">
                  <a:solidFill>
                    <a:srgbClr val="008541"/>
                  </a:solidFill>
                </a:rPr>
                <a:t>512G = </a:t>
              </a:r>
              <a:r>
                <a:rPr kumimoji="1" lang="en-US" altLang="zh-CN" dirty="0" smtClean="0">
                  <a:solidFill>
                    <a:srgbClr val="FF0000"/>
                  </a:solidFill>
                </a:rPr>
                <a:t>150$</a:t>
              </a:r>
              <a:endParaRPr kumimoji="1" lang="zh-CN" altLang="en-US" dirty="0">
                <a:solidFill>
                  <a:srgbClr val="FF0000"/>
                </a:solidFill>
              </a:endParaRPr>
            </a:p>
          </p:txBody>
        </p:sp>
      </p:grpSp>
      <p:grpSp>
        <p:nvGrpSpPr>
          <p:cNvPr id="17" name="组 16"/>
          <p:cNvGrpSpPr/>
          <p:nvPr/>
        </p:nvGrpSpPr>
        <p:grpSpPr>
          <a:xfrm>
            <a:off x="378583" y="2271244"/>
            <a:ext cx="2594630" cy="1925082"/>
            <a:chOff x="378583" y="2271244"/>
            <a:chExt cx="2594630" cy="1925082"/>
          </a:xfrm>
        </p:grpSpPr>
        <p:grpSp>
          <p:nvGrpSpPr>
            <p:cNvPr id="19" name="组 18"/>
            <p:cNvGrpSpPr/>
            <p:nvPr/>
          </p:nvGrpSpPr>
          <p:grpSpPr>
            <a:xfrm>
              <a:off x="378583" y="2271244"/>
              <a:ext cx="2246084" cy="1925082"/>
              <a:chOff x="696104" y="1514163"/>
              <a:chExt cx="2246084" cy="2566775"/>
            </a:xfrm>
          </p:grpSpPr>
          <p:pic>
            <p:nvPicPr>
              <p:cNvPr id="6" name="图片 1" descr="gigabrixbxa8554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8321" y="2776219"/>
                <a:ext cx="1303867" cy="130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stretch>
                <a:fillRect/>
              </a:stretch>
            </p:blipFill>
            <p:spPr>
              <a:xfrm>
                <a:off x="1394425" y="1786108"/>
                <a:ext cx="1547763" cy="1088286"/>
              </a:xfrm>
              <a:prstGeom prst="rect">
                <a:avLst/>
              </a:prstGeom>
            </p:spPr>
          </p:pic>
          <p:sp>
            <p:nvSpPr>
              <p:cNvPr id="9" name="文本框 8"/>
              <p:cNvSpPr txBox="1"/>
              <p:nvPr/>
            </p:nvSpPr>
            <p:spPr>
              <a:xfrm>
                <a:off x="720529" y="1514163"/>
                <a:ext cx="734245" cy="1600438"/>
              </a:xfrm>
              <a:prstGeom prst="rect">
                <a:avLst/>
              </a:prstGeom>
              <a:noFill/>
            </p:spPr>
            <p:txBody>
              <a:bodyPr wrap="none" rtlCol="0">
                <a:spAutoFit/>
              </a:bodyPr>
              <a:lstStyle/>
              <a:p>
                <a:r>
                  <a:rPr kumimoji="1" lang="en-US" altLang="zh-CN" dirty="0" smtClean="0">
                    <a:solidFill>
                      <a:schemeClr val="accent3"/>
                    </a:solidFill>
                  </a:rPr>
                  <a:t>OSD1</a:t>
                </a:r>
              </a:p>
              <a:p>
                <a:r>
                  <a:rPr kumimoji="1" lang="en-US" altLang="zh-CN" dirty="0" smtClean="0">
                    <a:solidFill>
                      <a:schemeClr val="accent3"/>
                    </a:solidFill>
                  </a:rPr>
                  <a:t>OSD2</a:t>
                </a:r>
              </a:p>
              <a:p>
                <a:r>
                  <a:rPr kumimoji="1" lang="en-US" altLang="zh-CN" dirty="0" smtClean="0">
                    <a:solidFill>
                      <a:schemeClr val="accent3"/>
                    </a:solidFill>
                  </a:rPr>
                  <a:t>OSD3</a:t>
                </a:r>
              </a:p>
              <a:p>
                <a:r>
                  <a:rPr kumimoji="1" lang="en-US" altLang="zh-CN" dirty="0" smtClean="0">
                    <a:solidFill>
                      <a:schemeClr val="accent3"/>
                    </a:solidFill>
                  </a:rPr>
                  <a:t>OSD4</a:t>
                </a:r>
                <a:endParaRPr kumimoji="1" lang="zh-CN" altLang="en-US" dirty="0">
                  <a:solidFill>
                    <a:schemeClr val="accent3"/>
                  </a:solidFill>
                </a:endParaRPr>
              </a:p>
            </p:txBody>
          </p:sp>
          <p:sp>
            <p:nvSpPr>
              <p:cNvPr id="10" name="文本框 9"/>
              <p:cNvSpPr txBox="1"/>
              <p:nvPr/>
            </p:nvSpPr>
            <p:spPr>
              <a:xfrm>
                <a:off x="696104" y="3565610"/>
                <a:ext cx="778090" cy="492443"/>
              </a:xfrm>
              <a:prstGeom prst="rect">
                <a:avLst/>
              </a:prstGeom>
              <a:noFill/>
            </p:spPr>
            <p:txBody>
              <a:bodyPr wrap="none" rtlCol="0">
                <a:spAutoFit/>
              </a:bodyPr>
              <a:lstStyle/>
              <a:p>
                <a:r>
                  <a:rPr kumimoji="1" lang="en-US" altLang="zh-CN" dirty="0" smtClean="0">
                    <a:solidFill>
                      <a:srgbClr val="008541"/>
                    </a:solidFill>
                  </a:rPr>
                  <a:t>MON1</a:t>
                </a:r>
                <a:endParaRPr kumimoji="1" lang="zh-CN" altLang="en-US" dirty="0">
                  <a:solidFill>
                    <a:srgbClr val="008541"/>
                  </a:solidFill>
                </a:endParaRPr>
              </a:p>
            </p:txBody>
          </p:sp>
        </p:grpSp>
        <p:sp>
          <p:nvSpPr>
            <p:cNvPr id="41" name="文本框 40"/>
            <p:cNvSpPr txBox="1"/>
            <p:nvPr/>
          </p:nvSpPr>
          <p:spPr>
            <a:xfrm>
              <a:off x="2320345" y="3342760"/>
              <a:ext cx="652868" cy="369332"/>
            </a:xfrm>
            <a:prstGeom prst="rect">
              <a:avLst/>
            </a:prstGeom>
            <a:noFill/>
          </p:spPr>
          <p:txBody>
            <a:bodyPr wrap="none" rtlCol="0">
              <a:spAutoFit/>
            </a:bodyPr>
            <a:lstStyle/>
            <a:p>
              <a:r>
                <a:rPr kumimoji="1" lang="en-US" altLang="zh-CN" dirty="0" smtClean="0">
                  <a:solidFill>
                    <a:srgbClr val="FF0000"/>
                  </a:solidFill>
                </a:rPr>
                <a:t>300$</a:t>
              </a:r>
              <a:endParaRPr kumimoji="1" lang="zh-CN" altLang="en-US" dirty="0">
                <a:solidFill>
                  <a:srgbClr val="FF0000"/>
                </a:solidFill>
              </a:endParaRPr>
            </a:p>
          </p:txBody>
        </p:sp>
      </p:grpSp>
      <p:grpSp>
        <p:nvGrpSpPr>
          <p:cNvPr id="68" name="组 67"/>
          <p:cNvGrpSpPr/>
          <p:nvPr/>
        </p:nvGrpSpPr>
        <p:grpSpPr>
          <a:xfrm>
            <a:off x="3161235" y="959872"/>
            <a:ext cx="2917495" cy="1260579"/>
            <a:chOff x="477539" y="4750077"/>
            <a:chExt cx="2917495" cy="1680772"/>
          </a:xfrm>
        </p:grpSpPr>
        <p:pic>
          <p:nvPicPr>
            <p:cNvPr id="69" name="图片 68"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63" y="4750077"/>
              <a:ext cx="1052121" cy="886822"/>
            </a:xfrm>
            <a:prstGeom prst="rect">
              <a:avLst/>
            </a:prstGeom>
          </p:spPr>
        </p:pic>
        <p:sp>
          <p:nvSpPr>
            <p:cNvPr id="70" name="文本框 69"/>
            <p:cNvSpPr txBox="1"/>
            <p:nvPr/>
          </p:nvSpPr>
          <p:spPr>
            <a:xfrm>
              <a:off x="1678943" y="4951321"/>
              <a:ext cx="1716091" cy="861774"/>
            </a:xfrm>
            <a:prstGeom prst="rect">
              <a:avLst/>
            </a:prstGeom>
            <a:noFill/>
          </p:spPr>
          <p:txBody>
            <a:bodyPr wrap="square" rtlCol="0">
              <a:spAutoFit/>
            </a:bodyPr>
            <a:lstStyle/>
            <a:p>
              <a:r>
                <a:rPr kumimoji="1" lang="en-US" altLang="zh-CN" dirty="0">
                  <a:solidFill>
                    <a:schemeClr val="accent3"/>
                  </a:solidFill>
                </a:rPr>
                <a:t>6</a:t>
              </a:r>
              <a:r>
                <a:rPr kumimoji="1" lang="en-US" altLang="zh-CN" dirty="0" smtClean="0">
                  <a:solidFill>
                    <a:schemeClr val="accent3"/>
                  </a:solidFill>
                </a:rPr>
                <a:t>T = 220$</a:t>
              </a:r>
            </a:p>
            <a:p>
              <a:r>
                <a:rPr kumimoji="1" lang="en-US" altLang="zh-CN" dirty="0" smtClean="0">
                  <a:solidFill>
                    <a:schemeClr val="accent3"/>
                  </a:solidFill>
                </a:rPr>
                <a:t>220 * 3 = </a:t>
              </a:r>
              <a:r>
                <a:rPr kumimoji="1" lang="en-US" altLang="zh-CN" dirty="0" smtClean="0">
                  <a:solidFill>
                    <a:srgbClr val="FF0000"/>
                  </a:solidFill>
                </a:rPr>
                <a:t>660$</a:t>
              </a:r>
              <a:endParaRPr kumimoji="1" lang="zh-CN" altLang="en-US" dirty="0">
                <a:solidFill>
                  <a:srgbClr val="FF0000"/>
                </a:solidFill>
              </a:endParaRPr>
            </a:p>
          </p:txBody>
        </p:sp>
        <p:pic>
          <p:nvPicPr>
            <p:cNvPr id="71" name="图片 70"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39" y="5721274"/>
              <a:ext cx="961179" cy="709575"/>
            </a:xfrm>
            <a:prstGeom prst="rect">
              <a:avLst/>
            </a:prstGeom>
          </p:spPr>
        </p:pic>
        <p:sp>
          <p:nvSpPr>
            <p:cNvPr id="72" name="文本框 71"/>
            <p:cNvSpPr txBox="1"/>
            <p:nvPr/>
          </p:nvSpPr>
          <p:spPr>
            <a:xfrm>
              <a:off x="1721433" y="5860803"/>
              <a:ext cx="1268496" cy="492443"/>
            </a:xfrm>
            <a:prstGeom prst="rect">
              <a:avLst/>
            </a:prstGeom>
            <a:noFill/>
          </p:spPr>
          <p:txBody>
            <a:bodyPr wrap="none" rtlCol="0">
              <a:spAutoFit/>
            </a:bodyPr>
            <a:lstStyle/>
            <a:p>
              <a:r>
                <a:rPr kumimoji="1" lang="en-US" altLang="zh-CN" dirty="0" smtClean="0">
                  <a:solidFill>
                    <a:srgbClr val="008541"/>
                  </a:solidFill>
                </a:rPr>
                <a:t>512G = </a:t>
              </a:r>
              <a:r>
                <a:rPr kumimoji="1" lang="en-US" altLang="zh-CN" dirty="0" smtClean="0">
                  <a:solidFill>
                    <a:srgbClr val="FF0000"/>
                  </a:solidFill>
                </a:rPr>
                <a:t>150$</a:t>
              </a:r>
              <a:endParaRPr kumimoji="1" lang="zh-CN" altLang="en-US" dirty="0">
                <a:solidFill>
                  <a:srgbClr val="FF0000"/>
                </a:solidFill>
              </a:endParaRPr>
            </a:p>
          </p:txBody>
        </p:sp>
      </p:grpSp>
      <p:grpSp>
        <p:nvGrpSpPr>
          <p:cNvPr id="73" name="组 72"/>
          <p:cNvGrpSpPr/>
          <p:nvPr/>
        </p:nvGrpSpPr>
        <p:grpSpPr>
          <a:xfrm>
            <a:off x="5788147" y="901670"/>
            <a:ext cx="2917495" cy="1260579"/>
            <a:chOff x="477539" y="4750077"/>
            <a:chExt cx="2917495" cy="1680772"/>
          </a:xfrm>
        </p:grpSpPr>
        <p:pic>
          <p:nvPicPr>
            <p:cNvPr id="74" name="图片 7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63" y="4750077"/>
              <a:ext cx="1052121" cy="886822"/>
            </a:xfrm>
            <a:prstGeom prst="rect">
              <a:avLst/>
            </a:prstGeom>
          </p:spPr>
        </p:pic>
        <p:sp>
          <p:nvSpPr>
            <p:cNvPr id="75" name="文本框 74"/>
            <p:cNvSpPr txBox="1"/>
            <p:nvPr/>
          </p:nvSpPr>
          <p:spPr>
            <a:xfrm>
              <a:off x="1678943" y="4951321"/>
              <a:ext cx="1716091" cy="861774"/>
            </a:xfrm>
            <a:prstGeom prst="rect">
              <a:avLst/>
            </a:prstGeom>
            <a:noFill/>
          </p:spPr>
          <p:txBody>
            <a:bodyPr wrap="square" rtlCol="0">
              <a:spAutoFit/>
            </a:bodyPr>
            <a:lstStyle/>
            <a:p>
              <a:r>
                <a:rPr kumimoji="1" lang="en-US" altLang="zh-CN" dirty="0">
                  <a:solidFill>
                    <a:schemeClr val="accent3"/>
                  </a:solidFill>
                </a:rPr>
                <a:t>6</a:t>
              </a:r>
              <a:r>
                <a:rPr kumimoji="1" lang="en-US" altLang="zh-CN" dirty="0" smtClean="0">
                  <a:solidFill>
                    <a:schemeClr val="accent3"/>
                  </a:solidFill>
                </a:rPr>
                <a:t>T = 220$</a:t>
              </a:r>
            </a:p>
            <a:p>
              <a:r>
                <a:rPr kumimoji="1" lang="en-US" altLang="zh-CN" dirty="0" smtClean="0">
                  <a:solidFill>
                    <a:schemeClr val="accent3"/>
                  </a:solidFill>
                </a:rPr>
                <a:t>220 * 3 = </a:t>
              </a:r>
              <a:r>
                <a:rPr kumimoji="1" lang="en-US" altLang="zh-CN" dirty="0" smtClean="0">
                  <a:solidFill>
                    <a:srgbClr val="FF0000"/>
                  </a:solidFill>
                </a:rPr>
                <a:t>660$</a:t>
              </a:r>
              <a:endParaRPr kumimoji="1" lang="zh-CN" altLang="en-US" dirty="0">
                <a:solidFill>
                  <a:srgbClr val="FF0000"/>
                </a:solidFill>
              </a:endParaRPr>
            </a:p>
          </p:txBody>
        </p:sp>
        <p:pic>
          <p:nvPicPr>
            <p:cNvPr id="76" name="图片 75"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39" y="5721274"/>
              <a:ext cx="961179" cy="709575"/>
            </a:xfrm>
            <a:prstGeom prst="rect">
              <a:avLst/>
            </a:prstGeom>
          </p:spPr>
        </p:pic>
        <p:sp>
          <p:nvSpPr>
            <p:cNvPr id="77" name="文本框 76"/>
            <p:cNvSpPr txBox="1"/>
            <p:nvPr/>
          </p:nvSpPr>
          <p:spPr>
            <a:xfrm>
              <a:off x="1721433" y="5860803"/>
              <a:ext cx="1268496" cy="492443"/>
            </a:xfrm>
            <a:prstGeom prst="rect">
              <a:avLst/>
            </a:prstGeom>
            <a:noFill/>
          </p:spPr>
          <p:txBody>
            <a:bodyPr wrap="none" rtlCol="0">
              <a:spAutoFit/>
            </a:bodyPr>
            <a:lstStyle/>
            <a:p>
              <a:r>
                <a:rPr kumimoji="1" lang="en-US" altLang="zh-CN" dirty="0" smtClean="0">
                  <a:solidFill>
                    <a:srgbClr val="008541"/>
                  </a:solidFill>
                </a:rPr>
                <a:t>512G = </a:t>
              </a:r>
              <a:r>
                <a:rPr kumimoji="1" lang="en-US" altLang="zh-CN" dirty="0" smtClean="0">
                  <a:solidFill>
                    <a:srgbClr val="FF0000"/>
                  </a:solidFill>
                </a:rPr>
                <a:t>150$</a:t>
              </a:r>
              <a:endParaRPr kumimoji="1" lang="zh-CN" altLang="en-US" dirty="0">
                <a:solidFill>
                  <a:srgbClr val="FF0000"/>
                </a:solidFill>
              </a:endParaRPr>
            </a:p>
          </p:txBody>
        </p:sp>
      </p:grpSp>
      <p:grpSp>
        <p:nvGrpSpPr>
          <p:cNvPr id="18" name="组 17"/>
          <p:cNvGrpSpPr/>
          <p:nvPr/>
        </p:nvGrpSpPr>
        <p:grpSpPr>
          <a:xfrm>
            <a:off x="3083365" y="2275645"/>
            <a:ext cx="2594631" cy="1994312"/>
            <a:chOff x="3083365" y="2275645"/>
            <a:chExt cx="2594631" cy="1994312"/>
          </a:xfrm>
        </p:grpSpPr>
        <p:grpSp>
          <p:nvGrpSpPr>
            <p:cNvPr id="20" name="组 19"/>
            <p:cNvGrpSpPr/>
            <p:nvPr/>
          </p:nvGrpSpPr>
          <p:grpSpPr>
            <a:xfrm>
              <a:off x="3083365" y="2275645"/>
              <a:ext cx="804014" cy="1907918"/>
              <a:chOff x="696104" y="1514163"/>
              <a:chExt cx="804014" cy="2543890"/>
            </a:xfrm>
          </p:grpSpPr>
          <p:sp>
            <p:nvSpPr>
              <p:cNvPr id="23" name="文本框 22"/>
              <p:cNvSpPr txBox="1"/>
              <p:nvPr/>
            </p:nvSpPr>
            <p:spPr>
              <a:xfrm>
                <a:off x="720529" y="1514163"/>
                <a:ext cx="738529" cy="1600438"/>
              </a:xfrm>
              <a:prstGeom prst="rect">
                <a:avLst/>
              </a:prstGeom>
              <a:noFill/>
            </p:spPr>
            <p:txBody>
              <a:bodyPr wrap="none" rtlCol="0">
                <a:spAutoFit/>
              </a:bodyPr>
              <a:lstStyle/>
              <a:p>
                <a:r>
                  <a:rPr kumimoji="1" lang="en-US" altLang="zh-CN" dirty="0" smtClean="0">
                    <a:solidFill>
                      <a:srgbClr val="008541"/>
                    </a:solidFill>
                  </a:rPr>
                  <a:t>OSD5</a:t>
                </a:r>
              </a:p>
              <a:p>
                <a:r>
                  <a:rPr kumimoji="1" lang="en-US" altLang="zh-CN" dirty="0" smtClean="0">
                    <a:solidFill>
                      <a:srgbClr val="008541"/>
                    </a:solidFill>
                  </a:rPr>
                  <a:t>OSD6</a:t>
                </a:r>
              </a:p>
              <a:p>
                <a:r>
                  <a:rPr kumimoji="1" lang="en-US" altLang="zh-CN" dirty="0" smtClean="0">
                    <a:solidFill>
                      <a:srgbClr val="008541"/>
                    </a:solidFill>
                  </a:rPr>
                  <a:t>OSD7</a:t>
                </a:r>
              </a:p>
              <a:p>
                <a:r>
                  <a:rPr kumimoji="1" lang="en-US" altLang="zh-CN" dirty="0" smtClean="0">
                    <a:solidFill>
                      <a:srgbClr val="008541"/>
                    </a:solidFill>
                  </a:rPr>
                  <a:t>OSD8</a:t>
                </a:r>
                <a:endParaRPr kumimoji="1" lang="zh-CN" altLang="en-US" dirty="0">
                  <a:solidFill>
                    <a:srgbClr val="008541"/>
                  </a:solidFill>
                </a:endParaRPr>
              </a:p>
            </p:txBody>
          </p:sp>
          <p:sp>
            <p:nvSpPr>
              <p:cNvPr id="24" name="文本框 23"/>
              <p:cNvSpPr txBox="1"/>
              <p:nvPr/>
            </p:nvSpPr>
            <p:spPr>
              <a:xfrm>
                <a:off x="696104" y="3565610"/>
                <a:ext cx="804014" cy="492443"/>
              </a:xfrm>
              <a:prstGeom prst="rect">
                <a:avLst/>
              </a:prstGeom>
              <a:noFill/>
            </p:spPr>
            <p:txBody>
              <a:bodyPr wrap="none" rtlCol="0">
                <a:spAutoFit/>
              </a:bodyPr>
              <a:lstStyle/>
              <a:p>
                <a:r>
                  <a:rPr kumimoji="1" lang="en-US" altLang="zh-CN" dirty="0" smtClean="0">
                    <a:solidFill>
                      <a:srgbClr val="008541"/>
                    </a:solidFill>
                  </a:rPr>
                  <a:t>MON2</a:t>
                </a:r>
                <a:endParaRPr kumimoji="1" lang="zh-CN" altLang="en-US" dirty="0">
                  <a:solidFill>
                    <a:srgbClr val="008541"/>
                  </a:solidFill>
                </a:endParaRPr>
              </a:p>
            </p:txBody>
          </p:sp>
        </p:grpSp>
        <p:pic>
          <p:nvPicPr>
            <p:cNvPr id="78" name="图片 77"/>
            <p:cNvPicPr>
              <a:picLocks noChangeAspect="1"/>
            </p:cNvPicPr>
            <p:nvPr/>
          </p:nvPicPr>
          <p:blipFill>
            <a:blip r:embed="rId5"/>
            <a:stretch>
              <a:fillRect/>
            </a:stretch>
          </p:blipFill>
          <p:spPr>
            <a:xfrm>
              <a:off x="3846319" y="2475204"/>
              <a:ext cx="1547763" cy="816214"/>
            </a:xfrm>
            <a:prstGeom prst="rect">
              <a:avLst/>
            </a:prstGeom>
          </p:spPr>
        </p:pic>
        <p:pic>
          <p:nvPicPr>
            <p:cNvPr id="80" name="图片 1" descr="gigabrixbxa8554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1999" y="3291417"/>
              <a:ext cx="1303867" cy="97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文本框 49"/>
            <p:cNvSpPr txBox="1"/>
            <p:nvPr/>
          </p:nvSpPr>
          <p:spPr>
            <a:xfrm>
              <a:off x="5025128" y="3347161"/>
              <a:ext cx="652868" cy="369332"/>
            </a:xfrm>
            <a:prstGeom prst="rect">
              <a:avLst/>
            </a:prstGeom>
            <a:noFill/>
          </p:spPr>
          <p:txBody>
            <a:bodyPr wrap="none" rtlCol="0">
              <a:spAutoFit/>
            </a:bodyPr>
            <a:lstStyle/>
            <a:p>
              <a:r>
                <a:rPr kumimoji="1" lang="en-US" altLang="zh-CN" dirty="0" smtClean="0">
                  <a:solidFill>
                    <a:srgbClr val="FF0000"/>
                  </a:solidFill>
                </a:rPr>
                <a:t>300$</a:t>
              </a:r>
              <a:endParaRPr kumimoji="1" lang="zh-CN" altLang="en-US" dirty="0">
                <a:solidFill>
                  <a:srgbClr val="FF0000"/>
                </a:solidFill>
              </a:endParaRPr>
            </a:p>
          </p:txBody>
        </p:sp>
      </p:grpSp>
      <p:grpSp>
        <p:nvGrpSpPr>
          <p:cNvPr id="30" name="组 29"/>
          <p:cNvGrpSpPr/>
          <p:nvPr/>
        </p:nvGrpSpPr>
        <p:grpSpPr>
          <a:xfrm>
            <a:off x="5763722" y="2270888"/>
            <a:ext cx="2680946" cy="2027856"/>
            <a:chOff x="5763722" y="2270888"/>
            <a:chExt cx="2680946" cy="2027856"/>
          </a:xfrm>
        </p:grpSpPr>
        <p:grpSp>
          <p:nvGrpSpPr>
            <p:cNvPr id="25" name="组 24"/>
            <p:cNvGrpSpPr/>
            <p:nvPr/>
          </p:nvGrpSpPr>
          <p:grpSpPr>
            <a:xfrm>
              <a:off x="5763722" y="2270888"/>
              <a:ext cx="843091" cy="1907918"/>
              <a:chOff x="696104" y="1514163"/>
              <a:chExt cx="843091" cy="2543890"/>
            </a:xfrm>
          </p:grpSpPr>
          <p:sp>
            <p:nvSpPr>
              <p:cNvPr id="28" name="文本框 27"/>
              <p:cNvSpPr txBox="1"/>
              <p:nvPr/>
            </p:nvSpPr>
            <p:spPr>
              <a:xfrm>
                <a:off x="720529" y="1514163"/>
                <a:ext cx="818666" cy="1600438"/>
              </a:xfrm>
              <a:prstGeom prst="rect">
                <a:avLst/>
              </a:prstGeom>
              <a:noFill/>
            </p:spPr>
            <p:txBody>
              <a:bodyPr wrap="none" rtlCol="0">
                <a:spAutoFit/>
              </a:bodyPr>
              <a:lstStyle/>
              <a:p>
                <a:r>
                  <a:rPr kumimoji="1" lang="en-US" altLang="zh-CN" dirty="0" smtClean="0">
                    <a:solidFill>
                      <a:srgbClr val="008541"/>
                    </a:solidFill>
                  </a:rPr>
                  <a:t>OSD9</a:t>
                </a:r>
              </a:p>
              <a:p>
                <a:r>
                  <a:rPr kumimoji="1" lang="en-US" altLang="zh-CN" dirty="0" smtClean="0">
                    <a:solidFill>
                      <a:srgbClr val="008541"/>
                    </a:solidFill>
                  </a:rPr>
                  <a:t>OSD10</a:t>
                </a:r>
              </a:p>
              <a:p>
                <a:r>
                  <a:rPr kumimoji="1" lang="en-US" altLang="zh-CN" dirty="0" smtClean="0">
                    <a:solidFill>
                      <a:srgbClr val="008541"/>
                    </a:solidFill>
                  </a:rPr>
                  <a:t>OSD11</a:t>
                </a:r>
              </a:p>
              <a:p>
                <a:r>
                  <a:rPr kumimoji="1" lang="en-US" altLang="zh-CN" dirty="0" smtClean="0">
                    <a:solidFill>
                      <a:srgbClr val="008541"/>
                    </a:solidFill>
                  </a:rPr>
                  <a:t>OSD12</a:t>
                </a:r>
                <a:endParaRPr kumimoji="1" lang="zh-CN" altLang="en-US" dirty="0">
                  <a:solidFill>
                    <a:srgbClr val="008541"/>
                  </a:solidFill>
                </a:endParaRPr>
              </a:p>
            </p:txBody>
          </p:sp>
          <p:sp>
            <p:nvSpPr>
              <p:cNvPr id="29" name="文本框 28"/>
              <p:cNvSpPr txBox="1"/>
              <p:nvPr/>
            </p:nvSpPr>
            <p:spPr>
              <a:xfrm>
                <a:off x="696104" y="3565610"/>
                <a:ext cx="809537" cy="492443"/>
              </a:xfrm>
              <a:prstGeom prst="rect">
                <a:avLst/>
              </a:prstGeom>
              <a:noFill/>
            </p:spPr>
            <p:txBody>
              <a:bodyPr wrap="none" rtlCol="0">
                <a:spAutoFit/>
              </a:bodyPr>
              <a:lstStyle/>
              <a:p>
                <a:r>
                  <a:rPr kumimoji="1" lang="en-US" altLang="zh-CN" dirty="0" smtClean="0">
                    <a:solidFill>
                      <a:srgbClr val="008541"/>
                    </a:solidFill>
                  </a:rPr>
                  <a:t>MON3</a:t>
                </a:r>
                <a:endParaRPr kumimoji="1" lang="zh-CN" altLang="en-US" dirty="0">
                  <a:solidFill>
                    <a:srgbClr val="008541"/>
                  </a:solidFill>
                </a:endParaRPr>
              </a:p>
            </p:txBody>
          </p:sp>
        </p:grpSp>
        <p:pic>
          <p:nvPicPr>
            <p:cNvPr id="79" name="图片 78"/>
            <p:cNvPicPr>
              <a:picLocks noChangeAspect="1"/>
            </p:cNvPicPr>
            <p:nvPr/>
          </p:nvPicPr>
          <p:blipFill>
            <a:blip r:embed="rId5"/>
            <a:stretch>
              <a:fillRect/>
            </a:stretch>
          </p:blipFill>
          <p:spPr>
            <a:xfrm>
              <a:off x="6829172" y="2475203"/>
              <a:ext cx="1547763" cy="816214"/>
            </a:xfrm>
            <a:prstGeom prst="rect">
              <a:avLst/>
            </a:prstGeom>
          </p:spPr>
        </p:pic>
        <p:pic>
          <p:nvPicPr>
            <p:cNvPr id="81" name="图片 1" descr="gigabrixbxa8554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89551" y="3320204"/>
              <a:ext cx="1303867" cy="97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文本框 50"/>
            <p:cNvSpPr txBox="1"/>
            <p:nvPr/>
          </p:nvSpPr>
          <p:spPr>
            <a:xfrm>
              <a:off x="7791800" y="3347161"/>
              <a:ext cx="652868" cy="369332"/>
            </a:xfrm>
            <a:prstGeom prst="rect">
              <a:avLst/>
            </a:prstGeom>
            <a:noFill/>
          </p:spPr>
          <p:txBody>
            <a:bodyPr wrap="none" rtlCol="0">
              <a:spAutoFit/>
            </a:bodyPr>
            <a:lstStyle/>
            <a:p>
              <a:r>
                <a:rPr kumimoji="1" lang="en-US" altLang="zh-CN" dirty="0" smtClean="0">
                  <a:solidFill>
                    <a:srgbClr val="FF0000"/>
                  </a:solidFill>
                </a:rPr>
                <a:t>300$</a:t>
              </a:r>
              <a:endParaRPr kumimoji="1" lang="zh-CN" altLang="en-US" dirty="0">
                <a:solidFill>
                  <a:srgbClr val="FF0000"/>
                </a:solidFill>
              </a:endParaRPr>
            </a:p>
          </p:txBody>
        </p:sp>
      </p:grpSp>
      <p:cxnSp>
        <p:nvCxnSpPr>
          <p:cNvPr id="33" name="肘形连接符 32"/>
          <p:cNvCxnSpPr>
            <a:stCxn id="6" idx="2"/>
            <a:endCxn id="80" idx="2"/>
          </p:cNvCxnSpPr>
          <p:nvPr/>
        </p:nvCxnSpPr>
        <p:spPr>
          <a:xfrm rot="16200000" flipH="1">
            <a:off x="3271518" y="2897541"/>
            <a:ext cx="73631" cy="2671199"/>
          </a:xfrm>
          <a:prstGeom prst="bentConnector3">
            <a:avLst>
              <a:gd name="adj1" fmla="val 433464"/>
            </a:avLst>
          </a:prstGeom>
        </p:spPr>
        <p:style>
          <a:lnRef idx="2">
            <a:schemeClr val="dk1"/>
          </a:lnRef>
          <a:fillRef idx="0">
            <a:schemeClr val="dk1"/>
          </a:fillRef>
          <a:effectRef idx="1">
            <a:schemeClr val="dk1"/>
          </a:effectRef>
          <a:fontRef idx="minor">
            <a:schemeClr val="tx1"/>
          </a:fontRef>
        </p:style>
      </p:cxnSp>
      <p:cxnSp>
        <p:nvCxnSpPr>
          <p:cNvPr id="35" name="肘形连接符 34"/>
          <p:cNvCxnSpPr>
            <a:stCxn id="80" idx="2"/>
            <a:endCxn id="81" idx="2"/>
          </p:cNvCxnSpPr>
          <p:nvPr/>
        </p:nvCxnSpPr>
        <p:spPr>
          <a:xfrm rot="16200000" flipH="1">
            <a:off x="6128316" y="2785574"/>
            <a:ext cx="28787" cy="2997552"/>
          </a:xfrm>
          <a:prstGeom prst="bentConnector3">
            <a:avLst>
              <a:gd name="adj1" fmla="val 864699"/>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280650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TW" dirty="0">
                <a:latin typeface="Arial" charset="0"/>
                <a:ea typeface="MS PGothic" charset="0"/>
                <a:cs typeface="Lucida Sans Unicode" charset="0"/>
              </a:rPr>
              <a:t>HTPC AMD (A8-5545M</a:t>
            </a:r>
            <a:r>
              <a:rPr lang="en-US" altLang="zh-TW" dirty="0" smtClean="0">
                <a:latin typeface="Arial" charset="0"/>
                <a:ea typeface="MS PGothic" charset="0"/>
                <a:cs typeface="Lucida Sans Unicode" charset="0"/>
              </a:rPr>
              <a:t>)</a:t>
            </a:r>
            <a:endParaRPr kumimoji="1" lang="zh-CN" altLang="en-US" dirty="0"/>
          </a:p>
        </p:txBody>
      </p:sp>
      <p:sp>
        <p:nvSpPr>
          <p:cNvPr id="9" name="内容占位符 8"/>
          <p:cNvSpPr>
            <a:spLocks noGrp="1"/>
          </p:cNvSpPr>
          <p:nvPr>
            <p:ph idx="1"/>
          </p:nvPr>
        </p:nvSpPr>
        <p:spPr/>
        <p:txBody>
          <a:bodyPr>
            <a:normAutofit fontScale="70000" lnSpcReduction="20000"/>
          </a:bodyPr>
          <a:lstStyle/>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dirty="0">
                <a:latin typeface="Arial" charset="0"/>
              </a:rPr>
              <a:t>Form factor: </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800" dirty="0">
                <a:latin typeface="Arial" charset="0"/>
              </a:rPr>
              <a:t>29.9 mm x 107.6 mm x 114.4mm</a:t>
            </a:r>
          </a:p>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2200" dirty="0">
                <a:latin typeface="Arial" charset="0"/>
              </a:rPr>
              <a:t>CPU:</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800" dirty="0">
                <a:latin typeface="Arial" charset="0"/>
              </a:rPr>
              <a:t>AMD A8-5545M ( Clock up 2.7GHz / 4M 4Core)</a:t>
            </a:r>
          </a:p>
          <a:p>
            <a:pPr marL="0" indent="0" algn="just">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2200" dirty="0">
                <a:latin typeface="Arial" charset="0"/>
              </a:rPr>
              <a:t>RAM:</a:t>
            </a:r>
          </a:p>
          <a:p>
            <a:pPr lvl="1" algn="just">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800" dirty="0">
                <a:latin typeface="Arial" charset="0"/>
              </a:rPr>
              <a:t>8G DDR-3-1600 </a:t>
            </a:r>
            <a:r>
              <a:rPr lang="en-US" altLang="zh-CN" sz="1800" dirty="0" err="1">
                <a:latin typeface="Arial" charset="0"/>
              </a:rPr>
              <a:t>KingStone</a:t>
            </a:r>
            <a:r>
              <a:rPr lang="en-US" altLang="zh-CN" sz="1800" dirty="0">
                <a:latin typeface="Arial" charset="0"/>
              </a:rPr>
              <a:t> ( Up to 16G SO-DIMM )</a:t>
            </a:r>
            <a:endParaRPr lang="en-US" altLang="zh-CN" sz="2200" dirty="0">
              <a:latin typeface="Arial" charset="0"/>
            </a:endParaRPr>
          </a:p>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2200" dirty="0">
                <a:latin typeface="Arial" charset="0"/>
              </a:rPr>
              <a:t>Storage:</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800" dirty="0">
                <a:latin typeface="Arial" charset="0"/>
              </a:rPr>
              <a:t>mS200 120G/m-SATA/read:550M, write: 520M </a:t>
            </a:r>
          </a:p>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2200" dirty="0" err="1">
                <a:latin typeface="Arial" charset="0"/>
              </a:rPr>
              <a:t>Lan</a:t>
            </a:r>
            <a:r>
              <a:rPr lang="en-US" altLang="zh-CN" sz="2200" dirty="0">
                <a:latin typeface="Arial" charset="0"/>
              </a:rPr>
              <a:t>:</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800" dirty="0">
                <a:latin typeface="Arial" charset="0"/>
              </a:rPr>
              <a:t>Gigabit LAN (</a:t>
            </a:r>
            <a:r>
              <a:rPr lang="en-US" altLang="zh-CN" sz="1800" dirty="0" err="1">
                <a:latin typeface="Arial" charset="0"/>
              </a:rPr>
              <a:t>RealTek</a:t>
            </a:r>
            <a:r>
              <a:rPr lang="en-US" altLang="zh-CN" sz="1800" dirty="0">
                <a:latin typeface="Arial" charset="0"/>
              </a:rPr>
              <a:t> RTL8111G) </a:t>
            </a:r>
          </a:p>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2000" dirty="0">
                <a:latin typeface="Arial" charset="0"/>
              </a:rPr>
              <a:t>Connectivity:</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600" dirty="0">
                <a:latin typeface="Arial" charset="0"/>
              </a:rPr>
              <a:t>USB3.0 * 4</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zh-CN" sz="1600" dirty="0">
              <a:latin typeface="Arial" charset="0"/>
            </a:endParaRPr>
          </a:p>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2000" dirty="0">
                <a:latin typeface="Arial" charset="0"/>
              </a:rPr>
              <a:t>Price:</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dirty="0" smtClean="0">
                <a:latin typeface="Arial" charset="0"/>
              </a:rPr>
              <a:t>$6980 (NTD) </a:t>
            </a:r>
            <a:endParaRPr lang="en-US" altLang="zh-CN" dirty="0">
              <a:latin typeface="Arial" charset="0"/>
            </a:endParaRPr>
          </a:p>
          <a:p>
            <a:endParaRPr kumimoji="1" lang="zh-CN" altLang="en-US" dirty="0"/>
          </a:p>
        </p:txBody>
      </p:sp>
      <p:sp>
        <p:nvSpPr>
          <p:cNvPr id="4" name="Content Placeholder 1"/>
          <p:cNvSpPr txBox="1">
            <a:spLocks/>
          </p:cNvSpPr>
          <p:nvPr/>
        </p:nvSpPr>
        <p:spPr>
          <a:xfrm>
            <a:off x="815975" y="1450975"/>
            <a:ext cx="7539038" cy="4886325"/>
          </a:xfrm>
          <a:prstGeom prst="rect">
            <a:avLst/>
          </a:prstGeom>
        </p:spPr>
        <p:txBody>
          <a:bodyPr/>
          <a:lstStyle>
            <a:lvl1pPr marL="453768" indent="-453768" algn="l" defTabSz="456940" rtl="0" eaLnBrk="1" latinLnBrk="0" hangingPunct="1">
              <a:spcBef>
                <a:spcPct val="20000"/>
              </a:spcBef>
              <a:buClr>
                <a:schemeClr val="accent6">
                  <a:lumMod val="75000"/>
                </a:schemeClr>
              </a:buClr>
              <a:buFont typeface="Lucida Grande"/>
              <a:buChar char="&gt;"/>
              <a:defRPr sz="2400" kern="1200">
                <a:solidFill>
                  <a:schemeClr val="tx1"/>
                </a:solidFill>
                <a:latin typeface="Avenir Book"/>
                <a:ea typeface="+mn-ea"/>
                <a:cs typeface="+mn-cs"/>
              </a:defRPr>
            </a:lvl1pPr>
            <a:lvl2pPr marL="742528" indent="-285587" algn="l" defTabSz="456940" rtl="0" eaLnBrk="1" latinLnBrk="0" hangingPunct="1">
              <a:spcBef>
                <a:spcPct val="20000"/>
              </a:spcBef>
              <a:buClr>
                <a:schemeClr val="accent6">
                  <a:lumMod val="75000"/>
                </a:schemeClr>
              </a:buClr>
              <a:buFont typeface="Arial"/>
              <a:buChar char="–"/>
              <a:defRPr sz="2000" kern="1200">
                <a:solidFill>
                  <a:schemeClr val="tx1"/>
                </a:solidFill>
                <a:latin typeface="Avenir Book"/>
                <a:ea typeface="+mn-ea"/>
                <a:cs typeface="+mn-cs"/>
              </a:defRPr>
            </a:lvl2pPr>
            <a:lvl3pPr marL="1142350" indent="-228470" algn="l" defTabSz="456940" rtl="0" eaLnBrk="1" latinLnBrk="0" hangingPunct="1">
              <a:spcBef>
                <a:spcPct val="20000"/>
              </a:spcBef>
              <a:buClr>
                <a:schemeClr val="accent6">
                  <a:lumMod val="75000"/>
                </a:schemeClr>
              </a:buClr>
              <a:buFont typeface="Arial"/>
              <a:buChar char="•"/>
              <a:defRPr sz="1600" kern="1200">
                <a:solidFill>
                  <a:schemeClr val="tx1"/>
                </a:solidFill>
                <a:latin typeface="Avenir Book"/>
                <a:ea typeface="+mn-ea"/>
                <a:cs typeface="+mn-cs"/>
              </a:defRPr>
            </a:lvl3pPr>
            <a:lvl4pPr marL="1599290" indent="-228470" algn="l" defTabSz="456940" rtl="0" eaLnBrk="1" latinLnBrk="0" hangingPunct="1">
              <a:spcBef>
                <a:spcPct val="20000"/>
              </a:spcBef>
              <a:buClr>
                <a:schemeClr val="accent6">
                  <a:lumMod val="75000"/>
                </a:schemeClr>
              </a:buClr>
              <a:buFont typeface="Arial"/>
              <a:buChar char="–"/>
              <a:defRPr sz="1400" kern="1200">
                <a:solidFill>
                  <a:schemeClr val="tx1"/>
                </a:solidFill>
                <a:latin typeface="Avenir Book"/>
                <a:ea typeface="+mn-ea"/>
                <a:cs typeface="+mn-cs"/>
              </a:defRPr>
            </a:lvl4pPr>
            <a:lvl5pPr marL="2056230" indent="-228470" algn="l" defTabSz="456940" rtl="0" eaLnBrk="1" latinLnBrk="0" hangingPunct="1">
              <a:spcBef>
                <a:spcPct val="20000"/>
              </a:spcBef>
              <a:buClr>
                <a:schemeClr val="accent6">
                  <a:lumMod val="75000"/>
                </a:schemeClr>
              </a:buClr>
              <a:buFont typeface="Arial"/>
              <a:buChar char="»"/>
              <a:defRPr sz="1200" kern="1200">
                <a:solidFill>
                  <a:schemeClr val="tx1"/>
                </a:solidFill>
                <a:latin typeface="Avenir Book"/>
                <a:ea typeface="+mn-ea"/>
                <a:cs typeface="+mn-cs"/>
              </a:defRPr>
            </a:lvl5pPr>
            <a:lvl6pPr marL="2513170" indent="-228470" algn="l" defTabSz="456940" rtl="0" eaLnBrk="1" latinLnBrk="0" hangingPunct="1">
              <a:spcBef>
                <a:spcPct val="20000"/>
              </a:spcBef>
              <a:buFont typeface="Arial"/>
              <a:buChar char="•"/>
              <a:defRPr sz="2000" kern="1200">
                <a:solidFill>
                  <a:schemeClr val="tx1"/>
                </a:solidFill>
                <a:latin typeface="+mn-lt"/>
                <a:ea typeface="+mn-ea"/>
                <a:cs typeface="+mn-cs"/>
              </a:defRPr>
            </a:lvl6pPr>
            <a:lvl7pPr marL="2970110" indent="-228470" algn="l" defTabSz="456940" rtl="0" eaLnBrk="1" latinLnBrk="0" hangingPunct="1">
              <a:spcBef>
                <a:spcPct val="20000"/>
              </a:spcBef>
              <a:buFont typeface="Arial"/>
              <a:buChar char="•"/>
              <a:defRPr sz="2000" kern="1200">
                <a:solidFill>
                  <a:schemeClr val="tx1"/>
                </a:solidFill>
                <a:latin typeface="+mn-lt"/>
                <a:ea typeface="+mn-ea"/>
                <a:cs typeface="+mn-cs"/>
              </a:defRPr>
            </a:lvl7pPr>
            <a:lvl8pPr marL="3427050" indent="-228470" algn="l" defTabSz="456940" rtl="0" eaLnBrk="1" latinLnBrk="0" hangingPunct="1">
              <a:spcBef>
                <a:spcPct val="20000"/>
              </a:spcBef>
              <a:buFont typeface="Arial"/>
              <a:buChar char="•"/>
              <a:defRPr sz="2000" kern="1200">
                <a:solidFill>
                  <a:schemeClr val="tx1"/>
                </a:solidFill>
                <a:latin typeface="+mn-lt"/>
                <a:ea typeface="+mn-ea"/>
                <a:cs typeface="+mn-cs"/>
              </a:defRPr>
            </a:lvl8pPr>
            <a:lvl9pPr marL="3883990" indent="-228470" algn="l" defTabSz="45694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zh-CN" dirty="0">
              <a:latin typeface="Arial" charset="0"/>
            </a:endParaRPr>
          </a:p>
        </p:txBody>
      </p:sp>
      <p:pic>
        <p:nvPicPr>
          <p:cNvPr id="5" name="图片 1" descr="gigabrixbxa8554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7788" y="311150"/>
            <a:ext cx="2430462"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190988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Enclosure </a:t>
            </a:r>
            <a:endParaRPr kumimoji="1" lang="zh-CN" altLang="en-US" dirty="0"/>
          </a:p>
        </p:txBody>
      </p:sp>
      <p:sp>
        <p:nvSpPr>
          <p:cNvPr id="3" name="内容占位符 2"/>
          <p:cNvSpPr>
            <a:spLocks noGrp="1"/>
          </p:cNvSpPr>
          <p:nvPr>
            <p:ph idx="1"/>
          </p:nvPr>
        </p:nvSpPr>
        <p:spPr/>
        <p:txBody>
          <a:bodyPr>
            <a:normAutofit/>
          </a:bodyPr>
          <a:lstStyle/>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800" dirty="0">
                <a:latin typeface="Arial" charset="0"/>
              </a:rPr>
              <a:t>Form factor: </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altLang="zh-CN" sz="1400" dirty="0">
                <a:latin typeface="Arial" charset="0"/>
              </a:rPr>
              <a:t>215(D) x 126(w) x 166(H) </a:t>
            </a:r>
            <a:r>
              <a:rPr lang="fr-FR" altLang="zh-CN" sz="1400" dirty="0" smtClean="0">
                <a:latin typeface="Arial" charset="0"/>
              </a:rPr>
              <a:t>mm</a:t>
            </a:r>
            <a:endParaRPr lang="en-US" altLang="zh-CN" sz="1400" dirty="0">
              <a:latin typeface="Arial" charset="0"/>
            </a:endParaRPr>
          </a:p>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800" dirty="0" smtClean="0">
                <a:latin typeface="Arial" charset="0"/>
              </a:rPr>
              <a:t>Storage</a:t>
            </a:r>
            <a:r>
              <a:rPr lang="en-US" altLang="zh-CN" sz="1800" dirty="0">
                <a:latin typeface="Arial" charset="0"/>
              </a:rPr>
              <a:t>:</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400" dirty="0">
                <a:latin typeface="Arial" charset="0"/>
              </a:rPr>
              <a:t> Support all brand of 3.5" SATA I / II / III hard disk </a:t>
            </a:r>
            <a:r>
              <a:rPr lang="en-US" altLang="zh-CN" sz="1400" dirty="0" smtClean="0">
                <a:latin typeface="Arial" charset="0"/>
              </a:rPr>
              <a:t>drive </a:t>
            </a:r>
            <a:r>
              <a:rPr lang="fr-FR" altLang="zh-CN" sz="1400" dirty="0" smtClean="0">
                <a:latin typeface="Arial" charset="0"/>
              </a:rPr>
              <a:t>4 </a:t>
            </a:r>
            <a:r>
              <a:rPr lang="fr-FR" altLang="zh-CN" sz="1400" dirty="0">
                <a:latin typeface="Arial" charset="0"/>
              </a:rPr>
              <a:t>x </a:t>
            </a:r>
            <a:r>
              <a:rPr lang="fr-FR" altLang="zh-CN" sz="1400" dirty="0" smtClean="0">
                <a:latin typeface="Arial" charset="0"/>
              </a:rPr>
              <a:t>8TB </a:t>
            </a:r>
            <a:r>
              <a:rPr lang="en-US" altLang="zh-CN" sz="1400" dirty="0" smtClean="0">
                <a:latin typeface="Arial" charset="0"/>
              </a:rPr>
              <a:t>= 32TB </a:t>
            </a:r>
            <a:endParaRPr lang="en-US" altLang="zh-CN" sz="1400" dirty="0">
              <a:latin typeface="Arial" charset="0"/>
            </a:endParaRPr>
          </a:p>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800" dirty="0" smtClean="0">
                <a:latin typeface="Arial" charset="0"/>
              </a:rPr>
              <a:t>Connectivity:</a:t>
            </a:r>
            <a:endParaRPr lang="en-US" altLang="zh-CN" sz="1800" dirty="0">
              <a:latin typeface="Arial" charset="0"/>
            </a:endParaRP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400" dirty="0">
                <a:latin typeface="Arial" charset="0"/>
              </a:rPr>
              <a:t>USB 3.0 or </a:t>
            </a:r>
            <a:r>
              <a:rPr lang="en-US" altLang="zh-CN" sz="1400" dirty="0" err="1">
                <a:latin typeface="Arial" charset="0"/>
              </a:rPr>
              <a:t>eSATA</a:t>
            </a:r>
            <a:r>
              <a:rPr lang="en-US" altLang="zh-CN" sz="1400" dirty="0">
                <a:latin typeface="Arial" charset="0"/>
              </a:rPr>
              <a:t> </a:t>
            </a:r>
            <a:r>
              <a:rPr lang="en-US" altLang="zh-CN" sz="1400" dirty="0" smtClean="0">
                <a:latin typeface="Arial" charset="0"/>
              </a:rPr>
              <a:t>Interface</a:t>
            </a:r>
            <a:endParaRPr lang="en-US" altLang="zh-CN" sz="1400" dirty="0">
              <a:latin typeface="Arial" charset="0"/>
            </a:endParaRPr>
          </a:p>
          <a:p>
            <a:pPr marL="0" indent="0">
              <a:spcAft>
                <a:spcPct val="0"/>
              </a:spcAft>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600" dirty="0" smtClean="0">
                <a:latin typeface="Arial" charset="0"/>
              </a:rPr>
              <a:t>Price</a:t>
            </a:r>
            <a:r>
              <a:rPr lang="en-US" altLang="zh-CN" sz="1600" dirty="0">
                <a:latin typeface="Arial" charset="0"/>
              </a:rPr>
              <a:t>:</a:t>
            </a:r>
          </a:p>
          <a:p>
            <a:pPr lvl="1">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1600" dirty="0" smtClean="0">
                <a:latin typeface="Arial" charset="0"/>
              </a:rPr>
              <a:t>$3000 (NTD)</a:t>
            </a:r>
          </a:p>
          <a:p>
            <a:pPr marL="0" indent="0">
              <a:spcAft>
                <a:spcPct val="0"/>
              </a:spcAft>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zh-CN" sz="1800" dirty="0">
              <a:latin typeface="Arial" charset="0"/>
            </a:endParaRPr>
          </a:p>
          <a:p>
            <a:endParaRPr kumimoji="1" lang="zh-CN" altLang="en-US" sz="1800" dirty="0"/>
          </a:p>
          <a:p>
            <a:endParaRPr kumimoji="1" lang="zh-CN" altLang="en-US" sz="1800" dirty="0"/>
          </a:p>
        </p:txBody>
      </p:sp>
      <p:pic>
        <p:nvPicPr>
          <p:cNvPr id="5" name="图片 4"/>
          <p:cNvPicPr>
            <a:picLocks noChangeAspect="1"/>
          </p:cNvPicPr>
          <p:nvPr/>
        </p:nvPicPr>
        <p:blipFill>
          <a:blip r:embed="rId2"/>
          <a:stretch>
            <a:fillRect/>
          </a:stretch>
        </p:blipFill>
        <p:spPr>
          <a:xfrm>
            <a:off x="6477000" y="326629"/>
            <a:ext cx="2209800" cy="1473200"/>
          </a:xfrm>
          <a:prstGeom prst="rect">
            <a:avLst/>
          </a:prstGeom>
        </p:spPr>
      </p:pic>
    </p:spTree>
    <p:extLst>
      <p:ext uri="{BB962C8B-B14F-4D97-AF65-F5344CB8AC3E}">
        <p14:creationId xmlns:p14="http://schemas.microsoft.com/office/powerpoint/2010/main" val="6153387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64" y="3706669"/>
            <a:ext cx="1458003" cy="974045"/>
          </a:xfrm>
          <a:prstGeom prst="rect">
            <a:avLst/>
          </a:prstGeom>
        </p:spPr>
      </p:pic>
      <p:pic>
        <p:nvPicPr>
          <p:cNvPr id="21" name="图片 20" descr="slant.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871" y="2603710"/>
            <a:ext cx="1501974" cy="610480"/>
          </a:xfrm>
          <a:prstGeom prst="rect">
            <a:avLst/>
          </a:prstGeom>
        </p:spPr>
      </p:pic>
      <p:pic>
        <p:nvPicPr>
          <p:cNvPr id="15" name="图片 14" descr="9b07589b9199b32564516bb249a86f1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64" y="1004783"/>
            <a:ext cx="2013203" cy="1099398"/>
          </a:xfrm>
          <a:prstGeom prst="rect">
            <a:avLst/>
          </a:prstGeom>
        </p:spPr>
      </p:pic>
      <p:sp>
        <p:nvSpPr>
          <p:cNvPr id="2" name="标题 1"/>
          <p:cNvSpPr>
            <a:spLocks noGrp="1"/>
          </p:cNvSpPr>
          <p:nvPr>
            <p:ph type="title"/>
          </p:nvPr>
        </p:nvSpPr>
        <p:spPr/>
        <p:txBody>
          <a:bodyPr/>
          <a:lstStyle/>
          <a:p>
            <a:r>
              <a:rPr kumimoji="1" lang="en-US" altLang="zh-CN" dirty="0" smtClean="0"/>
              <a:t>How to create multiple price point?</a:t>
            </a:r>
            <a:endParaRPr kumimoji="1" lang="zh-CN" altLang="en-US" dirty="0"/>
          </a:p>
        </p:txBody>
      </p:sp>
      <p:grpSp>
        <p:nvGrpSpPr>
          <p:cNvPr id="4" name="组 3"/>
          <p:cNvGrpSpPr/>
          <p:nvPr/>
        </p:nvGrpSpPr>
        <p:grpSpPr>
          <a:xfrm>
            <a:off x="1775166" y="1456387"/>
            <a:ext cx="1516062" cy="403622"/>
            <a:chOff x="1775166" y="1456387"/>
            <a:chExt cx="1516062" cy="403622"/>
          </a:xfrm>
        </p:grpSpPr>
        <p:pic>
          <p:nvPicPr>
            <p:cNvPr id="8"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166" y="1456387"/>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7128" y="1456387"/>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503" y="1456387"/>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 name="组 2"/>
          <p:cNvGrpSpPr/>
          <p:nvPr/>
        </p:nvGrpSpPr>
        <p:grpSpPr>
          <a:xfrm>
            <a:off x="1775166" y="2707139"/>
            <a:ext cx="1055687" cy="403622"/>
            <a:chOff x="1775166" y="2505328"/>
            <a:chExt cx="1055687" cy="403622"/>
          </a:xfrm>
        </p:grpSpPr>
        <p:pic>
          <p:nvPicPr>
            <p:cNvPr id="11"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166" y="2505328"/>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2"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7128" y="2505328"/>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pic>
        <p:nvPicPr>
          <p:cNvPr id="13"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166" y="3957891"/>
            <a:ext cx="593725" cy="4036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 name="文本框 15"/>
          <p:cNvSpPr txBox="1"/>
          <p:nvPr/>
        </p:nvSpPr>
        <p:spPr>
          <a:xfrm>
            <a:off x="3481006" y="986789"/>
            <a:ext cx="2981818" cy="1200329"/>
          </a:xfrm>
          <a:prstGeom prst="rect">
            <a:avLst/>
          </a:prstGeom>
          <a:noFill/>
        </p:spPr>
        <p:txBody>
          <a:bodyPr wrap="none" rtlCol="0">
            <a:spAutoFit/>
          </a:bodyPr>
          <a:lstStyle/>
          <a:p>
            <a:r>
              <a:rPr kumimoji="1" lang="en-US" altLang="zh-CN" dirty="0" smtClean="0"/>
              <a:t>1000$ = 1000G 2000MB </a:t>
            </a:r>
            <a:r>
              <a:rPr kumimoji="1" lang="en-US" altLang="zh-CN" dirty="0" err="1" smtClean="0"/>
              <a:t>rw</a:t>
            </a:r>
            <a:endParaRPr kumimoji="1" lang="en-US" altLang="zh-CN" dirty="0" smtClean="0"/>
          </a:p>
          <a:p>
            <a:r>
              <a:rPr kumimoji="1" lang="en-US" altLang="zh-CN" dirty="0" smtClean="0"/>
              <a:t>4 </a:t>
            </a:r>
            <a:r>
              <a:rPr kumimoji="1" lang="en-US" altLang="zh-CN" dirty="0" err="1" smtClean="0"/>
              <a:t>PCIe</a:t>
            </a:r>
            <a:r>
              <a:rPr kumimoji="1" lang="en-US" altLang="zh-CN" dirty="0" smtClean="0"/>
              <a:t> = 4000$ = 8000MB </a:t>
            </a:r>
            <a:r>
              <a:rPr kumimoji="1" lang="en-US" altLang="zh-CN" dirty="0" err="1" smtClean="0"/>
              <a:t>rw</a:t>
            </a:r>
            <a:r>
              <a:rPr kumimoji="1" lang="en-US" altLang="zh-CN" dirty="0" smtClean="0"/>
              <a:t> </a:t>
            </a:r>
          </a:p>
          <a:p>
            <a:r>
              <a:rPr kumimoji="1" lang="en-US" altLang="zh-CN" dirty="0" smtClean="0"/>
              <a:t>4T Storage 400,000 IOPS</a:t>
            </a:r>
          </a:p>
          <a:p>
            <a:r>
              <a:rPr kumimoji="1" lang="en-US" altLang="zh-CN" dirty="0" smtClean="0"/>
              <a:t>4$ per G</a:t>
            </a:r>
            <a:endParaRPr kumimoji="1" lang="zh-CN" altLang="en-US" dirty="0"/>
          </a:p>
        </p:txBody>
      </p:sp>
      <p:sp>
        <p:nvSpPr>
          <p:cNvPr id="17" name="文本框 16"/>
          <p:cNvSpPr txBox="1"/>
          <p:nvPr/>
        </p:nvSpPr>
        <p:spPr>
          <a:xfrm>
            <a:off x="3481006" y="2308785"/>
            <a:ext cx="3223959" cy="1200329"/>
          </a:xfrm>
          <a:prstGeom prst="rect">
            <a:avLst/>
          </a:prstGeom>
          <a:noFill/>
        </p:spPr>
        <p:txBody>
          <a:bodyPr wrap="none" rtlCol="0">
            <a:spAutoFit/>
          </a:bodyPr>
          <a:lstStyle/>
          <a:p>
            <a:r>
              <a:rPr kumimoji="1" lang="en-US" altLang="zh-CN" dirty="0" smtClean="0"/>
              <a:t>250$ = 1000G, 500MB </a:t>
            </a:r>
            <a:r>
              <a:rPr kumimoji="1" lang="en-US" altLang="zh-CN" dirty="0" err="1" smtClean="0"/>
              <a:t>rw</a:t>
            </a:r>
            <a:endParaRPr kumimoji="1" lang="en-US" altLang="zh-CN" dirty="0" smtClean="0"/>
          </a:p>
          <a:p>
            <a:r>
              <a:rPr kumimoji="1" lang="en-US" altLang="zh-CN" dirty="0"/>
              <a:t>16 Driver = 4000$ = 8000MB </a:t>
            </a:r>
            <a:r>
              <a:rPr kumimoji="1" lang="en-US" altLang="zh-CN" dirty="0" err="1" smtClean="0"/>
              <a:t>rw</a:t>
            </a:r>
            <a:endParaRPr kumimoji="1" lang="en-US" altLang="zh-CN" dirty="0" smtClean="0"/>
          </a:p>
          <a:p>
            <a:r>
              <a:rPr kumimoji="1" lang="en-US" altLang="zh-CN" dirty="0"/>
              <a:t>16T Storage 100,000 </a:t>
            </a:r>
            <a:r>
              <a:rPr kumimoji="1" lang="en-US" altLang="zh-CN" dirty="0" smtClean="0"/>
              <a:t>IOPS</a:t>
            </a:r>
          </a:p>
          <a:p>
            <a:r>
              <a:rPr kumimoji="1" lang="en-US" altLang="zh-CN" dirty="0" smtClean="0"/>
              <a:t>1$ per G</a:t>
            </a:r>
            <a:endParaRPr kumimoji="1" lang="zh-CN" altLang="en-US" dirty="0"/>
          </a:p>
        </p:txBody>
      </p:sp>
      <p:sp>
        <p:nvSpPr>
          <p:cNvPr id="18" name="文本框 17"/>
          <p:cNvSpPr txBox="1"/>
          <p:nvPr/>
        </p:nvSpPr>
        <p:spPr>
          <a:xfrm>
            <a:off x="3481006" y="3554269"/>
            <a:ext cx="3198311" cy="1200329"/>
          </a:xfrm>
          <a:prstGeom prst="rect">
            <a:avLst/>
          </a:prstGeom>
          <a:noFill/>
        </p:spPr>
        <p:txBody>
          <a:bodyPr wrap="none" rtlCol="0">
            <a:spAutoFit/>
          </a:bodyPr>
          <a:lstStyle/>
          <a:p>
            <a:r>
              <a:rPr kumimoji="1" lang="en-US" altLang="zh-CN" dirty="0" smtClean="0"/>
              <a:t>250$ = 8000G 150MB </a:t>
            </a:r>
            <a:r>
              <a:rPr kumimoji="1" lang="en-US" altLang="zh-CN" dirty="0" err="1" smtClean="0"/>
              <a:t>rw</a:t>
            </a:r>
            <a:endParaRPr kumimoji="1" lang="en-US" altLang="zh-CN" dirty="0" smtClean="0"/>
          </a:p>
          <a:p>
            <a:r>
              <a:rPr kumimoji="1" lang="en-US" altLang="zh-CN" dirty="0" smtClean="0"/>
              <a:t>16 Driver = 4000$ = 2400MB </a:t>
            </a:r>
            <a:r>
              <a:rPr kumimoji="1" lang="en-US" altLang="zh-CN" dirty="0" err="1" smtClean="0"/>
              <a:t>rw</a:t>
            </a:r>
            <a:endParaRPr kumimoji="1" lang="en-US" altLang="zh-CN" dirty="0" smtClean="0"/>
          </a:p>
          <a:p>
            <a:r>
              <a:rPr kumimoji="1" lang="en-US" altLang="zh-CN" dirty="0" smtClean="0"/>
              <a:t>128T Storage 2000 IOPS</a:t>
            </a:r>
          </a:p>
          <a:p>
            <a:r>
              <a:rPr kumimoji="1" lang="en-US" altLang="zh-CN" dirty="0" smtClean="0"/>
              <a:t>0.1$ per G</a:t>
            </a:r>
            <a:endParaRPr kumimoji="1" lang="zh-CN" altLang="en-US" dirty="0"/>
          </a:p>
        </p:txBody>
      </p:sp>
    </p:spTree>
    <p:extLst>
      <p:ext uri="{BB962C8B-B14F-4D97-AF65-F5344CB8AC3E}">
        <p14:creationId xmlns:p14="http://schemas.microsoft.com/office/powerpoint/2010/main" val="243627399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smtClean="0"/>
              <a:t>ARM64 hardware compare to </a:t>
            </a:r>
            <a:r>
              <a:rPr kumimoji="1" lang="en-US" altLang="zh-CN" dirty="0"/>
              <a:t>P</a:t>
            </a:r>
            <a:r>
              <a:rPr kumimoji="1" lang="en-US" altLang="zh-CN" dirty="0" smtClean="0"/>
              <a:t>ublic Cloud price</a:t>
            </a:r>
            <a:endParaRPr kumimoji="1" lang="zh-CN" altLang="en-US" dirty="0"/>
          </a:p>
        </p:txBody>
      </p:sp>
      <p:sp>
        <p:nvSpPr>
          <p:cNvPr id="6" name="内容占位符 5"/>
          <p:cNvSpPr>
            <a:spLocks noGrp="1"/>
          </p:cNvSpPr>
          <p:nvPr>
            <p:ph sz="half" idx="1"/>
          </p:nvPr>
        </p:nvSpPr>
        <p:spPr>
          <a:xfrm>
            <a:off x="822325" y="1090612"/>
            <a:ext cx="3689350" cy="3684832"/>
          </a:xfrm>
        </p:spPr>
        <p:txBody>
          <a:bodyPr>
            <a:normAutofit/>
          </a:bodyPr>
          <a:lstStyle/>
          <a:p>
            <a:pPr marL="0" indent="0">
              <a:buNone/>
            </a:pPr>
            <a:r>
              <a:rPr lang="en-GB" altLang="en-US" sz="2000" u="sng" dirty="0" smtClean="0">
                <a:ea typeface="Arial" panose="020B0604020202020204" pitchFamily="34" charset="0"/>
                <a:cs typeface="Arial" panose="020B0604020202020204" pitchFamily="34" charset="0"/>
              </a:rPr>
              <a:t>R120-T30 </a:t>
            </a:r>
            <a:r>
              <a:rPr lang="en-GB" altLang="en-US" sz="2000" u="sng" dirty="0">
                <a:ea typeface="Arial" panose="020B0604020202020204" pitchFamily="34" charset="0"/>
                <a:cs typeface="Arial" panose="020B0604020202020204" pitchFamily="34" charset="0"/>
              </a:rPr>
              <a:t>- </a:t>
            </a:r>
            <a:r>
              <a:rPr lang="en-GB" altLang="en-US" sz="2000" u="sng" dirty="0" smtClean="0">
                <a:ea typeface="Arial" panose="020B0604020202020204" pitchFamily="34" charset="0"/>
                <a:cs typeface="Arial" panose="020B0604020202020204" pitchFamily="34" charset="0"/>
              </a:rPr>
              <a:t>5700$ * 7</a:t>
            </a:r>
            <a:endParaRPr lang="en-GB" altLang="en-US" sz="2000" u="sng" dirty="0">
              <a:ea typeface="Arial" panose="020B0604020202020204" pitchFamily="34" charset="0"/>
              <a:cs typeface="Arial" panose="020B0604020202020204" pitchFamily="34" charset="0"/>
            </a:endParaRPr>
          </a:p>
          <a:p>
            <a:pPr marL="360000" lvl="1" indent="0">
              <a:lnSpc>
                <a:spcPct val="100000"/>
              </a:lnSpc>
              <a:spcAft>
                <a:spcPts val="0"/>
              </a:spcAft>
              <a:buFontTx/>
              <a:buChar char="-"/>
            </a:pPr>
            <a:r>
              <a:rPr lang="en-GB" altLang="en-US" sz="1800" dirty="0">
                <a:ea typeface="Arial" panose="020B0604020202020204" pitchFamily="34" charset="0"/>
                <a:cs typeface="Arial" panose="020B0604020202020204" pitchFamily="34" charset="0"/>
              </a:rPr>
              <a:t> 48 Core * </a:t>
            </a:r>
            <a:r>
              <a:rPr lang="en-GB" altLang="en-US" sz="1800" dirty="0" smtClean="0">
                <a:ea typeface="Arial" panose="020B0604020202020204" pitchFamily="34" charset="0"/>
                <a:cs typeface="Arial" panose="020B0604020202020204" pitchFamily="34" charset="0"/>
              </a:rPr>
              <a:t>7 </a:t>
            </a:r>
            <a:r>
              <a:rPr lang="en-GB" altLang="en-US" sz="1800" dirty="0">
                <a:ea typeface="Arial" panose="020B0604020202020204" pitchFamily="34" charset="0"/>
                <a:cs typeface="Arial" panose="020B0604020202020204" pitchFamily="34" charset="0"/>
              </a:rPr>
              <a:t>: </a:t>
            </a:r>
            <a:r>
              <a:rPr lang="en-GB" altLang="en-US" sz="1800" dirty="0" smtClean="0">
                <a:ea typeface="Arial" panose="020B0604020202020204" pitchFamily="34" charset="0"/>
                <a:cs typeface="Arial" panose="020B0604020202020204" pitchFamily="34" charset="0"/>
              </a:rPr>
              <a:t>336 Cores</a:t>
            </a:r>
            <a:endParaRPr lang="en-GB" altLang="en-US" sz="1800" dirty="0">
              <a:ea typeface="Arial" panose="020B0604020202020204" pitchFamily="34" charset="0"/>
              <a:cs typeface="Arial" panose="020B0604020202020204" pitchFamily="34" charset="0"/>
            </a:endParaRPr>
          </a:p>
          <a:p>
            <a:pPr marL="360000" lvl="1" indent="0">
              <a:lnSpc>
                <a:spcPct val="100000"/>
              </a:lnSpc>
              <a:spcAft>
                <a:spcPts val="0"/>
              </a:spcAft>
              <a:buFontTx/>
              <a:buChar char="-"/>
            </a:pPr>
            <a:r>
              <a:rPr lang="en-GB" altLang="en-US" sz="1800" dirty="0">
                <a:ea typeface="Arial" panose="020B0604020202020204" pitchFamily="34" charset="0"/>
                <a:cs typeface="Arial" panose="020B0604020202020204" pitchFamily="34" charset="0"/>
              </a:rPr>
              <a:t> </a:t>
            </a:r>
            <a:r>
              <a:rPr lang="en-GB" altLang="en-US" sz="1800" dirty="0" smtClean="0">
                <a:ea typeface="Arial" panose="020B0604020202020204" pitchFamily="34" charset="0"/>
                <a:cs typeface="Arial" panose="020B0604020202020204" pitchFamily="34" charset="0"/>
              </a:rPr>
              <a:t>8 * 16G * 7 : 896G Memory</a:t>
            </a:r>
            <a:endParaRPr lang="en-GB" altLang="en-US" sz="1800" dirty="0">
              <a:ea typeface="Arial" panose="020B0604020202020204" pitchFamily="34" charset="0"/>
              <a:cs typeface="Arial" panose="020B0604020202020204" pitchFamily="34" charset="0"/>
            </a:endParaRPr>
          </a:p>
          <a:p>
            <a:pPr marL="360000" lvl="1" indent="0">
              <a:lnSpc>
                <a:spcPct val="100000"/>
              </a:lnSpc>
              <a:spcAft>
                <a:spcPts val="0"/>
              </a:spcAft>
              <a:buFontTx/>
              <a:buChar char="-"/>
            </a:pPr>
            <a:r>
              <a:rPr lang="en-GB" altLang="en-US" sz="1800" dirty="0">
                <a:ea typeface="Arial" panose="020B0604020202020204" pitchFamily="34" charset="0"/>
                <a:cs typeface="Arial" panose="020B0604020202020204" pitchFamily="34" charset="0"/>
              </a:rPr>
              <a:t> 1T * 2</a:t>
            </a:r>
            <a:r>
              <a:rPr lang="en-GB" altLang="en-US" sz="1800" dirty="0" smtClean="0">
                <a:ea typeface="Arial" panose="020B0604020202020204" pitchFamily="34" charset="0"/>
                <a:cs typeface="Arial" panose="020B0604020202020204" pitchFamily="34" charset="0"/>
              </a:rPr>
              <a:t> * 7 : 14T </a:t>
            </a:r>
            <a:r>
              <a:rPr lang="en-GB" altLang="en-US" sz="1800" dirty="0">
                <a:ea typeface="Arial" panose="020B0604020202020204" pitchFamily="34" charset="0"/>
                <a:cs typeface="Arial" panose="020B0604020202020204" pitchFamily="34" charset="0"/>
              </a:rPr>
              <a:t>SSD</a:t>
            </a:r>
          </a:p>
          <a:p>
            <a:pPr marL="360000" lvl="1" indent="0">
              <a:lnSpc>
                <a:spcPct val="100000"/>
              </a:lnSpc>
              <a:spcAft>
                <a:spcPts val="0"/>
              </a:spcAft>
              <a:buFontTx/>
              <a:buChar char="-"/>
            </a:pPr>
            <a:r>
              <a:rPr lang="en-GB" altLang="en-US" sz="1800" dirty="0">
                <a:ea typeface="Arial" panose="020B0604020202020204" pitchFamily="34" charset="0"/>
                <a:cs typeface="Arial" panose="020B0604020202020204" pitchFamily="34" charset="0"/>
              </a:rPr>
              <a:t> </a:t>
            </a:r>
            <a:r>
              <a:rPr lang="en-GB" altLang="en-US" sz="1800" dirty="0" smtClean="0">
                <a:ea typeface="Arial" panose="020B0604020202020204" pitchFamily="34" charset="0"/>
                <a:cs typeface="Arial" panose="020B0604020202020204" pitchFamily="34" charset="0"/>
              </a:rPr>
              <a:t>8T * 6 * 7 : 336T HDD </a:t>
            </a:r>
          </a:p>
          <a:p>
            <a:pPr marL="360000" lvl="1" indent="0">
              <a:lnSpc>
                <a:spcPct val="100000"/>
              </a:lnSpc>
              <a:spcAft>
                <a:spcPts val="0"/>
              </a:spcAft>
              <a:buFontTx/>
              <a:buChar char="-"/>
            </a:pPr>
            <a:r>
              <a:rPr lang="en-GB" altLang="en-US" sz="1800" dirty="0" smtClean="0">
                <a:ea typeface="Arial" panose="020B0604020202020204" pitchFamily="34" charset="0"/>
                <a:cs typeface="Arial" panose="020B0604020202020204" pitchFamily="34" charset="0"/>
              </a:rPr>
              <a:t> 40GbE </a:t>
            </a:r>
            <a:r>
              <a:rPr lang="en-GB" altLang="en-US" sz="1800" dirty="0">
                <a:ea typeface="Arial" panose="020B0604020202020204" pitchFamily="34" charset="0"/>
                <a:cs typeface="Arial" panose="020B0604020202020204" pitchFamily="34" charset="0"/>
              </a:rPr>
              <a:t>* </a:t>
            </a:r>
            <a:r>
              <a:rPr lang="en-GB" altLang="en-US" sz="1800" dirty="0" smtClean="0">
                <a:ea typeface="Arial" panose="020B0604020202020204" pitchFamily="34" charset="0"/>
                <a:cs typeface="Arial" panose="020B0604020202020204" pitchFamily="34" charset="0"/>
              </a:rPr>
              <a:t>7</a:t>
            </a:r>
          </a:p>
          <a:p>
            <a:pPr marL="360000" lvl="1" indent="0">
              <a:lnSpc>
                <a:spcPct val="100000"/>
              </a:lnSpc>
              <a:spcAft>
                <a:spcPts val="0"/>
              </a:spcAft>
              <a:buFontTx/>
              <a:buChar char="-"/>
            </a:pPr>
            <a:r>
              <a:rPr lang="en-GB" altLang="en-US" sz="1800" dirty="0" smtClean="0">
                <a:ea typeface="Arial" panose="020B0604020202020204" pitchFamily="34" charset="0"/>
                <a:cs typeface="Arial" panose="020B0604020202020204" pitchFamily="34" charset="0"/>
              </a:rPr>
              <a:t> 10GbE * 14 </a:t>
            </a:r>
          </a:p>
          <a:p>
            <a:pPr marL="360000" lvl="1" indent="0">
              <a:lnSpc>
                <a:spcPct val="100000"/>
              </a:lnSpc>
              <a:spcAft>
                <a:spcPts val="0"/>
              </a:spcAft>
              <a:buFontTx/>
              <a:buChar char="-"/>
            </a:pPr>
            <a:endParaRPr lang="en-GB" altLang="en-US" sz="1800" dirty="0">
              <a:ea typeface="Arial" panose="020B0604020202020204" pitchFamily="34" charset="0"/>
              <a:cs typeface="Arial" panose="020B0604020202020204" pitchFamily="34" charset="0"/>
            </a:endParaRPr>
          </a:p>
          <a:p>
            <a:endParaRPr kumimoji="1" lang="zh-CN" altLang="en-US" sz="2000" dirty="0"/>
          </a:p>
        </p:txBody>
      </p:sp>
      <p:sp>
        <p:nvSpPr>
          <p:cNvPr id="7" name="内容占位符 6"/>
          <p:cNvSpPr>
            <a:spLocks noGrp="1"/>
          </p:cNvSpPr>
          <p:nvPr>
            <p:ph sz="half" idx="2"/>
          </p:nvPr>
        </p:nvSpPr>
        <p:spPr/>
        <p:txBody>
          <a:bodyPr>
            <a:normAutofit/>
          </a:bodyPr>
          <a:lstStyle/>
          <a:p>
            <a:r>
              <a:rPr kumimoji="1" lang="en-US" altLang="zh-CN" sz="1800" dirty="0" smtClean="0"/>
              <a:t>EC 5+2 is about 250T</a:t>
            </a:r>
          </a:p>
          <a:p>
            <a:r>
              <a:rPr kumimoji="1" lang="en-US" altLang="zh-CN" sz="1800" dirty="0" smtClean="0"/>
              <a:t>2500 Customer 100GB</a:t>
            </a:r>
          </a:p>
          <a:p>
            <a:r>
              <a:rPr kumimoji="1" lang="en-US" altLang="zh-CN" sz="1800" dirty="0" smtClean="0"/>
              <a:t>2$ Storage = 5000$</a:t>
            </a:r>
          </a:p>
          <a:p>
            <a:r>
              <a:rPr kumimoji="1" lang="en-US" altLang="zh-CN" sz="1800" dirty="0" smtClean="0"/>
              <a:t>8 Months = 40000$</a:t>
            </a:r>
            <a:endParaRPr kumimoji="1" lang="en-US" altLang="zh-CN" sz="1800" dirty="0"/>
          </a:p>
          <a:p>
            <a:endParaRPr kumimoji="1" lang="zh-CN" altLang="en-US" sz="1800" dirty="0"/>
          </a:p>
        </p:txBody>
      </p:sp>
    </p:spTree>
    <p:extLst>
      <p:ext uri="{BB962C8B-B14F-4D97-AF65-F5344CB8AC3E}">
        <p14:creationId xmlns:p14="http://schemas.microsoft.com/office/powerpoint/2010/main" val="113153098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err="1" smtClean="0"/>
              <a:t>Ceph</a:t>
            </a:r>
            <a:r>
              <a:rPr kumimoji="1" lang="en-US" altLang="zh-CN" dirty="0" smtClean="0"/>
              <a:t> Development</a:t>
            </a:r>
            <a:endParaRPr kumimoji="1" lang="zh-CN" altLang="en-US" dirty="0"/>
          </a:p>
        </p:txBody>
      </p:sp>
      <p:sp>
        <p:nvSpPr>
          <p:cNvPr id="2" name="文本占位符 1"/>
          <p:cNvSpPr>
            <a:spLocks noGrp="1"/>
          </p:cNvSpPr>
          <p:nvPr>
            <p:ph type="body" idx="1"/>
          </p:nvPr>
        </p:nvSpPr>
        <p:spPr/>
        <p:txBody>
          <a:bodyPr/>
          <a:lstStyle/>
          <a:p>
            <a:r>
              <a:rPr kumimoji="1" lang="en-US" altLang="zh-CN" dirty="0" smtClean="0"/>
              <a:t>Source, and Salt in action</a:t>
            </a:r>
            <a:endParaRPr kumimoji="1" lang="zh-CN" altLang="en-US" dirty="0"/>
          </a:p>
        </p:txBody>
      </p:sp>
    </p:spTree>
    <p:extLst>
      <p:ext uri="{BB962C8B-B14F-4D97-AF65-F5344CB8AC3E}">
        <p14:creationId xmlns:p14="http://schemas.microsoft.com/office/powerpoint/2010/main" val="226892999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SUSE software lifecycle </a:t>
            </a:r>
            <a:endParaRPr kumimoji="1" lang="zh-CN" altLang="en-US" dirty="0"/>
          </a:p>
        </p:txBody>
      </p:sp>
      <p:graphicFrame>
        <p:nvGraphicFramePr>
          <p:cNvPr id="5" name="内容占位符 4"/>
          <p:cNvGraphicFramePr>
            <a:graphicFrameLocks noGrp="1"/>
          </p:cNvGraphicFramePr>
          <p:nvPr>
            <p:ph sz="half" idx="1"/>
            <p:extLst>
              <p:ext uri="{D42A27DB-BD31-4B8C-83A1-F6EECF244321}">
                <p14:modId xmlns:p14="http://schemas.microsoft.com/office/powerpoint/2010/main" val="1755379364"/>
              </p:ext>
            </p:extLst>
          </p:nvPr>
        </p:nvGraphicFramePr>
        <p:xfrm>
          <a:off x="457200" y="1200151"/>
          <a:ext cx="4038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内容占位符 3"/>
          <p:cNvSpPr>
            <a:spLocks noGrp="1"/>
          </p:cNvSpPr>
          <p:nvPr>
            <p:ph sz="half" idx="2"/>
          </p:nvPr>
        </p:nvSpPr>
        <p:spPr/>
        <p:txBody>
          <a:bodyPr/>
          <a:lstStyle/>
          <a:p>
            <a:r>
              <a:rPr kumimoji="1" lang="en-US" altLang="zh-CN" dirty="0" smtClean="0"/>
              <a:t>Upstream </a:t>
            </a:r>
          </a:p>
          <a:p>
            <a:pPr lvl="1"/>
            <a:r>
              <a:rPr kumimoji="1" lang="en-US" altLang="zh-CN" dirty="0" smtClean="0"/>
              <a:t>Factory and Tumbleweed</a:t>
            </a:r>
          </a:p>
          <a:p>
            <a:r>
              <a:rPr kumimoji="1" lang="en-US" altLang="zh-CN" dirty="0" smtClean="0"/>
              <a:t>SLE</a:t>
            </a:r>
          </a:p>
          <a:p>
            <a:pPr lvl="1"/>
            <a:r>
              <a:rPr kumimoji="1" lang="en-US" altLang="zh-CN" dirty="0" smtClean="0"/>
              <a:t>Patch Upstream</a:t>
            </a:r>
          </a:p>
          <a:p>
            <a:pPr lvl="1"/>
            <a:r>
              <a:rPr kumimoji="1" lang="en-US" altLang="zh-CN" dirty="0" smtClean="0"/>
              <a:t>Leap</a:t>
            </a:r>
          </a:p>
          <a:p>
            <a:pPr marL="0" indent="0">
              <a:buNone/>
            </a:pPr>
            <a:endParaRPr kumimoji="1" lang="zh-CN" altLang="en-US" dirty="0"/>
          </a:p>
        </p:txBody>
      </p:sp>
      <p:cxnSp>
        <p:nvCxnSpPr>
          <p:cNvPr id="7" name="直线箭头连接符 6"/>
          <p:cNvCxnSpPr/>
          <p:nvPr/>
        </p:nvCxnSpPr>
        <p:spPr>
          <a:xfrm flipV="1">
            <a:off x="4055533" y="3276600"/>
            <a:ext cx="0" cy="423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257739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Ceph</a:t>
            </a:r>
            <a:r>
              <a:rPr kumimoji="1" lang="en-US" altLang="zh-CN" dirty="0" smtClean="0"/>
              <a:t> Repo</a:t>
            </a:r>
            <a:endParaRPr kumimoji="1" lang="zh-CN" altLang="en-US" dirty="0"/>
          </a:p>
        </p:txBody>
      </p:sp>
      <p:sp>
        <p:nvSpPr>
          <p:cNvPr id="3" name="内容占位符 2"/>
          <p:cNvSpPr>
            <a:spLocks noGrp="1"/>
          </p:cNvSpPr>
          <p:nvPr>
            <p:ph sz="half" idx="1"/>
          </p:nvPr>
        </p:nvSpPr>
        <p:spPr/>
        <p:txBody>
          <a:bodyPr>
            <a:normAutofit/>
          </a:bodyPr>
          <a:lstStyle/>
          <a:p>
            <a:r>
              <a:rPr kumimoji="1" lang="en-US" altLang="zh-CN" sz="1800" dirty="0" smtClean="0"/>
              <a:t>Upstream</a:t>
            </a:r>
          </a:p>
          <a:p>
            <a:pPr lvl="1"/>
            <a:r>
              <a:rPr kumimoji="1" lang="en-US" altLang="zh-CN" sz="1800" dirty="0">
                <a:hlinkClick r:id="rId2"/>
              </a:rPr>
              <a:t>https://github.com/ceph/</a:t>
            </a:r>
            <a:r>
              <a:rPr kumimoji="1" lang="en-US" altLang="zh-CN" sz="1800" dirty="0" smtClean="0">
                <a:hlinkClick r:id="rId2"/>
              </a:rPr>
              <a:t>ceph</a:t>
            </a:r>
            <a:endParaRPr kumimoji="1" lang="en-US" altLang="zh-CN" sz="1800" dirty="0" smtClean="0"/>
          </a:p>
          <a:p>
            <a:pPr lvl="1"/>
            <a:endParaRPr kumimoji="1" lang="en-US" altLang="zh-CN" sz="1800" dirty="0" smtClean="0"/>
          </a:p>
          <a:p>
            <a:r>
              <a:rPr kumimoji="1" lang="en-US" altLang="zh-CN" sz="1800" dirty="0" smtClean="0"/>
              <a:t>SUSE Upstream</a:t>
            </a:r>
          </a:p>
          <a:p>
            <a:pPr lvl="1"/>
            <a:r>
              <a:rPr kumimoji="1" lang="en-US" altLang="zh-CN" sz="1800" dirty="0">
                <a:hlinkClick r:id="rId3"/>
              </a:rPr>
              <a:t>https://github.com/SUSE/</a:t>
            </a:r>
            <a:r>
              <a:rPr kumimoji="1" lang="en-US" altLang="zh-CN" sz="1800" dirty="0" smtClean="0">
                <a:hlinkClick r:id="rId3"/>
              </a:rPr>
              <a:t>ceph</a:t>
            </a:r>
            <a:endParaRPr kumimoji="1" lang="en-US" altLang="zh-CN" sz="1800" dirty="0" smtClean="0"/>
          </a:p>
          <a:p>
            <a:pPr lvl="1"/>
            <a:endParaRPr kumimoji="1" lang="zh-CN" altLang="en-US" sz="1800" dirty="0"/>
          </a:p>
        </p:txBody>
      </p:sp>
      <p:sp>
        <p:nvSpPr>
          <p:cNvPr id="4" name="内容占位符 3"/>
          <p:cNvSpPr>
            <a:spLocks noGrp="1"/>
          </p:cNvSpPr>
          <p:nvPr>
            <p:ph sz="half" idx="2"/>
          </p:nvPr>
        </p:nvSpPr>
        <p:spPr/>
        <p:txBody>
          <a:bodyPr>
            <a:normAutofit/>
          </a:bodyPr>
          <a:lstStyle/>
          <a:p>
            <a:r>
              <a:rPr kumimoji="1" lang="en-US" altLang="zh-CN" sz="1800" dirty="0" smtClean="0"/>
              <a:t>Open Build Service</a:t>
            </a:r>
          </a:p>
          <a:p>
            <a:pPr lvl="1"/>
            <a:r>
              <a:rPr kumimoji="1" lang="en-US" altLang="zh-CN" sz="1800" dirty="0">
                <a:hlinkClick r:id="rId4"/>
              </a:rPr>
              <a:t>https://build.opensuse.org/package/show/</a:t>
            </a:r>
            <a:r>
              <a:rPr kumimoji="1" lang="en-US" altLang="zh-CN" sz="1800" dirty="0" smtClean="0">
                <a:hlinkClick r:id="rId4"/>
              </a:rPr>
              <a:t>filesystems:ceph:Unstable</a:t>
            </a:r>
            <a:endParaRPr kumimoji="1" lang="en-US" altLang="zh-CN" sz="1800" dirty="0" smtClean="0"/>
          </a:p>
          <a:p>
            <a:r>
              <a:rPr kumimoji="1" lang="en-US" altLang="zh-CN" sz="1800" dirty="0" smtClean="0"/>
              <a:t>Kraken Release</a:t>
            </a:r>
          </a:p>
          <a:p>
            <a:pPr lvl="1"/>
            <a:r>
              <a:rPr kumimoji="1" lang="en-US" altLang="zh-CN" sz="1800" dirty="0">
                <a:hlinkClick r:id="rId5"/>
              </a:rPr>
              <a:t>https://build.opensuse.org/project/show/</a:t>
            </a:r>
            <a:r>
              <a:rPr kumimoji="1" lang="en-US" altLang="zh-CN" sz="1800" dirty="0" smtClean="0">
                <a:hlinkClick r:id="rId5"/>
              </a:rPr>
              <a:t>filesystems:ceph:kraken</a:t>
            </a:r>
            <a:endParaRPr kumimoji="1" lang="en-US" altLang="zh-CN" sz="1800" dirty="0" smtClean="0"/>
          </a:p>
          <a:p>
            <a:pPr lvl="1"/>
            <a:endParaRPr kumimoji="1" lang="zh-CN" altLang="en-US" sz="1800" dirty="0"/>
          </a:p>
        </p:txBody>
      </p:sp>
    </p:spTree>
    <p:extLst>
      <p:ext uri="{BB962C8B-B14F-4D97-AF65-F5344CB8AC3E}">
        <p14:creationId xmlns:p14="http://schemas.microsoft.com/office/powerpoint/2010/main" val="56719506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Storage Size</a:t>
            </a:r>
            <a:br>
              <a:rPr kumimoji="1" lang="en-US" altLang="zh-CN" dirty="0" smtClean="0"/>
            </a:br>
            <a:r>
              <a:rPr kumimoji="1" lang="en-US" altLang="zh-CN" sz="1200" dirty="0" smtClean="0">
                <a:solidFill>
                  <a:srgbClr val="008000"/>
                </a:solidFill>
                <a:latin typeface="Arial Black"/>
                <a:cs typeface="Arial Black"/>
              </a:rPr>
              <a:t>Bits and Bytes</a:t>
            </a:r>
            <a:endParaRPr kumimoji="1" lang="zh-CN" altLang="en-US" sz="1200" dirty="0"/>
          </a:p>
        </p:txBody>
      </p:sp>
      <p:sp>
        <p:nvSpPr>
          <p:cNvPr id="3" name="内容占位符 2"/>
          <p:cNvSpPr>
            <a:spLocks noGrp="1"/>
          </p:cNvSpPr>
          <p:nvPr>
            <p:ph sz="half" idx="1"/>
          </p:nvPr>
        </p:nvSpPr>
        <p:spPr>
          <a:xfrm>
            <a:off x="457200" y="1035051"/>
            <a:ext cx="4038600" cy="3394472"/>
          </a:xfrm>
        </p:spPr>
        <p:txBody>
          <a:bodyPr>
            <a:normAutofit fontScale="92500"/>
          </a:bodyPr>
          <a:lstStyle/>
          <a:p>
            <a:r>
              <a:rPr kumimoji="1" lang="en-US" altLang="zh-CN" dirty="0" smtClean="0"/>
              <a:t>Bytes (B)</a:t>
            </a:r>
          </a:p>
          <a:p>
            <a:r>
              <a:rPr kumimoji="1" lang="en-US" altLang="zh-CN" dirty="0" smtClean="0"/>
              <a:t>Kilobyte (KB)</a:t>
            </a:r>
          </a:p>
          <a:p>
            <a:r>
              <a:rPr kumimoji="1" lang="en-US" altLang="zh-CN" dirty="0" smtClean="0"/>
              <a:t>Megabyte (MB)</a:t>
            </a:r>
          </a:p>
          <a:p>
            <a:r>
              <a:rPr kumimoji="1" lang="en-US" altLang="zh-CN" dirty="0" smtClean="0"/>
              <a:t>Gigabyte (GB)</a:t>
            </a:r>
          </a:p>
          <a:p>
            <a:r>
              <a:rPr kumimoji="1" lang="en-US" altLang="zh-CN" dirty="0" smtClean="0"/>
              <a:t>Terabyte (TB)</a:t>
            </a:r>
          </a:p>
          <a:p>
            <a:r>
              <a:rPr kumimoji="1" lang="en-US" altLang="zh-CN" dirty="0" smtClean="0"/>
              <a:t>Petabyte (PB)</a:t>
            </a:r>
          </a:p>
          <a:p>
            <a:r>
              <a:rPr kumimoji="1" lang="en-US" altLang="zh-CN" dirty="0" smtClean="0"/>
              <a:t>Exabyte (EB)</a:t>
            </a:r>
            <a:endParaRPr kumimoji="1" lang="zh-CN" altLang="en-US" dirty="0"/>
          </a:p>
        </p:txBody>
      </p:sp>
      <p:sp>
        <p:nvSpPr>
          <p:cNvPr id="4" name="内容占位符 3"/>
          <p:cNvSpPr>
            <a:spLocks noGrp="1"/>
          </p:cNvSpPr>
          <p:nvPr>
            <p:ph sz="half" idx="2"/>
          </p:nvPr>
        </p:nvSpPr>
        <p:spPr>
          <a:xfrm>
            <a:off x="3543300" y="1009651"/>
            <a:ext cx="5397500" cy="3394472"/>
          </a:xfrm>
        </p:spPr>
        <p:txBody>
          <a:bodyPr>
            <a:normAutofit fontScale="92500"/>
          </a:bodyPr>
          <a:lstStyle/>
          <a:p>
            <a:r>
              <a:rPr kumimoji="1" lang="en-US" altLang="zh-CN" dirty="0" smtClean="0"/>
              <a:t>8 Bits</a:t>
            </a:r>
          </a:p>
          <a:p>
            <a:r>
              <a:rPr kumimoji="1" lang="en-US" altLang="zh-CN" dirty="0" smtClean="0"/>
              <a:t>1,024 Bits</a:t>
            </a:r>
          </a:p>
          <a:p>
            <a:r>
              <a:rPr kumimoji="1" lang="en-US" altLang="zh-CN" dirty="0" smtClean="0"/>
              <a:t>1,048,576 Bits</a:t>
            </a:r>
          </a:p>
          <a:p>
            <a:r>
              <a:rPr kumimoji="1" lang="en-US" altLang="zh-CN" dirty="0" smtClean="0"/>
              <a:t>1,073,741,824 Bits</a:t>
            </a:r>
          </a:p>
          <a:p>
            <a:r>
              <a:rPr kumimoji="1" lang="en-US" altLang="zh-CN" dirty="0" smtClean="0"/>
              <a:t>1,099,511,627,776 Bits</a:t>
            </a:r>
          </a:p>
          <a:p>
            <a:r>
              <a:rPr kumimoji="1" lang="en-US" altLang="zh-CN" dirty="0" smtClean="0"/>
              <a:t>1,125,899,906,842,624 Bits</a:t>
            </a:r>
          </a:p>
          <a:p>
            <a:r>
              <a:rPr kumimoji="1" lang="en-US" altLang="zh-CN" dirty="0" smtClean="0"/>
              <a:t>1,152,921,504,606,846,976 Bits</a:t>
            </a:r>
            <a:endParaRPr kumimoji="1" lang="zh-CN" altLang="en-US" dirty="0"/>
          </a:p>
        </p:txBody>
      </p:sp>
    </p:spTree>
    <p:extLst>
      <p:ext uri="{BB962C8B-B14F-4D97-AF65-F5344CB8AC3E}">
        <p14:creationId xmlns:p14="http://schemas.microsoft.com/office/powerpoint/2010/main" val="269920467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Tumbleweed </a:t>
            </a:r>
            <a:r>
              <a:rPr kumimoji="1" lang="en-US" altLang="zh-CN" dirty="0" err="1" smtClean="0"/>
              <a:t>Zypper</a:t>
            </a:r>
            <a:r>
              <a:rPr kumimoji="1" lang="en-US" altLang="zh-CN" dirty="0" smtClean="0"/>
              <a:t> Repo</a:t>
            </a:r>
            <a:endParaRPr kumimoji="1" lang="zh-CN" altLang="en-US" dirty="0"/>
          </a:p>
        </p:txBody>
      </p:sp>
      <p:sp>
        <p:nvSpPr>
          <p:cNvPr id="3" name="内容占位符 2"/>
          <p:cNvSpPr>
            <a:spLocks noGrp="1"/>
          </p:cNvSpPr>
          <p:nvPr>
            <p:ph sz="half" idx="1"/>
          </p:nvPr>
        </p:nvSpPr>
        <p:spPr/>
        <p:txBody>
          <a:bodyPr>
            <a:normAutofit/>
          </a:bodyPr>
          <a:lstStyle/>
          <a:p>
            <a:r>
              <a:rPr kumimoji="1" lang="en-US" altLang="zh-CN" sz="1800" dirty="0" smtClean="0"/>
              <a:t>Kraken</a:t>
            </a:r>
            <a:endParaRPr kumimoji="1" lang="en-US" altLang="zh-CN" sz="1800" dirty="0" smtClean="0"/>
          </a:p>
          <a:p>
            <a:pPr lvl="1"/>
            <a:r>
              <a:rPr kumimoji="1" lang="en-US" altLang="zh-CN" sz="1400" dirty="0" smtClean="0"/>
              <a:t>http</a:t>
            </a:r>
            <a:r>
              <a:rPr kumimoji="1" lang="en-US" altLang="zh-CN" sz="1400" dirty="0"/>
              <a:t>://</a:t>
            </a:r>
            <a:r>
              <a:rPr kumimoji="1" lang="en-US" altLang="zh-CN" sz="1400" dirty="0" err="1"/>
              <a:t>download.opensuse.org</a:t>
            </a:r>
            <a:r>
              <a:rPr kumimoji="1" lang="en-US" altLang="zh-CN" sz="1400" dirty="0"/>
              <a:t>/repositories/</a:t>
            </a:r>
            <a:r>
              <a:rPr kumimoji="1" lang="en-US" altLang="zh-CN" sz="1400" dirty="0" err="1"/>
              <a:t>filesystems</a:t>
            </a:r>
            <a:r>
              <a:rPr kumimoji="1" lang="en-US" altLang="zh-CN" sz="1400" dirty="0"/>
              <a:t>:/</a:t>
            </a:r>
            <a:r>
              <a:rPr kumimoji="1" lang="en-US" altLang="zh-CN" sz="1400" dirty="0" err="1"/>
              <a:t>ceph</a:t>
            </a:r>
            <a:r>
              <a:rPr kumimoji="1" lang="en-US" altLang="zh-CN" sz="1400" dirty="0"/>
              <a:t>:/kraken/</a:t>
            </a:r>
            <a:r>
              <a:rPr kumimoji="1" lang="en-US" altLang="zh-CN" sz="1400" dirty="0" err="1"/>
              <a:t>openSUSE_Tumbleweed</a:t>
            </a:r>
            <a:r>
              <a:rPr kumimoji="1" lang="en-US" altLang="zh-CN" sz="1400" dirty="0" smtClean="0"/>
              <a:t>/</a:t>
            </a:r>
          </a:p>
          <a:p>
            <a:r>
              <a:rPr kumimoji="1" lang="en-US" altLang="zh-CN" sz="1800" dirty="0" smtClean="0"/>
              <a:t>Salt and </a:t>
            </a:r>
            <a:r>
              <a:rPr kumimoji="1" lang="en-US" altLang="zh-CN" sz="1800" dirty="0" err="1" smtClean="0"/>
              <a:t>Deepsea</a:t>
            </a:r>
            <a:endParaRPr kumimoji="1" lang="en-US" altLang="zh-CN" sz="1800" dirty="0" smtClean="0"/>
          </a:p>
          <a:p>
            <a:pPr lvl="1"/>
            <a:r>
              <a:rPr kumimoji="1" lang="en-US" altLang="zh-CN" sz="1400" dirty="0">
                <a:hlinkClick r:id="rId2"/>
              </a:rPr>
              <a:t>http://download.opensuse.org/repositories/home:/swiftgist/openSUSE_Tumbleweed</a:t>
            </a:r>
            <a:r>
              <a:rPr kumimoji="1" lang="en-US" altLang="zh-CN" sz="1400" dirty="0" smtClean="0">
                <a:hlinkClick r:id="rId2"/>
              </a:rPr>
              <a:t>/</a:t>
            </a:r>
            <a:endParaRPr kumimoji="1" lang="en-US" altLang="zh-CN" sz="1400" dirty="0" smtClean="0"/>
          </a:p>
          <a:p>
            <a:pPr lvl="1"/>
            <a:r>
              <a:rPr kumimoji="1" lang="en-US" altLang="zh-CN" sz="1400" dirty="0"/>
              <a:t>http://</a:t>
            </a:r>
            <a:r>
              <a:rPr kumimoji="1" lang="en-US" altLang="zh-CN" sz="1400" dirty="0" err="1"/>
              <a:t>download.opensuse.org</a:t>
            </a:r>
            <a:r>
              <a:rPr kumimoji="1" lang="en-US" altLang="zh-CN" sz="1400" dirty="0"/>
              <a:t>/repositories/</a:t>
            </a:r>
            <a:r>
              <a:rPr kumimoji="1" lang="en-US" altLang="zh-CN" sz="1400" dirty="0" err="1"/>
              <a:t>filesystems</a:t>
            </a:r>
            <a:r>
              <a:rPr kumimoji="1" lang="en-US" altLang="zh-CN" sz="1400" dirty="0"/>
              <a:t>:/</a:t>
            </a:r>
            <a:r>
              <a:rPr kumimoji="1" lang="en-US" altLang="zh-CN" sz="1400" dirty="0" err="1"/>
              <a:t>ceph</a:t>
            </a:r>
            <a:r>
              <a:rPr kumimoji="1" lang="en-US" altLang="zh-CN" sz="1400" dirty="0"/>
              <a:t>/</a:t>
            </a:r>
            <a:r>
              <a:rPr kumimoji="1" lang="en-US" altLang="zh-CN" sz="1400" dirty="0" err="1"/>
              <a:t>openSUSE_Tumbleweed</a:t>
            </a:r>
            <a:r>
              <a:rPr kumimoji="1" lang="en-US" altLang="zh-CN" sz="1400" dirty="0" smtClean="0"/>
              <a:t>/</a:t>
            </a:r>
          </a:p>
        </p:txBody>
      </p:sp>
      <p:sp>
        <p:nvSpPr>
          <p:cNvPr id="4" name="内容占位符 3"/>
          <p:cNvSpPr>
            <a:spLocks noGrp="1"/>
          </p:cNvSpPr>
          <p:nvPr>
            <p:ph sz="half" idx="2"/>
          </p:nvPr>
        </p:nvSpPr>
        <p:spPr/>
        <p:txBody>
          <a:bodyPr/>
          <a:lstStyle/>
          <a:p>
            <a:r>
              <a:rPr kumimoji="1" lang="en-US" altLang="zh-CN" sz="1800" dirty="0" smtClean="0"/>
              <a:t>Tumbleweed </a:t>
            </a:r>
            <a:r>
              <a:rPr kumimoji="1" lang="en-US" altLang="zh-CN" sz="1800" dirty="0" smtClean="0"/>
              <a:t>OS</a:t>
            </a:r>
            <a:endParaRPr kumimoji="1" lang="en-US" altLang="zh-CN" sz="1800" dirty="0" smtClean="0"/>
          </a:p>
          <a:p>
            <a:pPr lvl="1"/>
            <a:r>
              <a:rPr kumimoji="1" lang="en-US" altLang="zh-CN" sz="1400" dirty="0">
                <a:hlinkClick r:id="rId3"/>
              </a:rPr>
              <a:t>http://download.opensuse.org/tumbleweed/repo/oss/suse</a:t>
            </a:r>
            <a:r>
              <a:rPr kumimoji="1" lang="en-US" altLang="zh-CN" sz="1400" dirty="0" smtClean="0">
                <a:hlinkClick r:id="rId3"/>
              </a:rPr>
              <a:t>/</a:t>
            </a:r>
            <a:endParaRPr kumimoji="1" lang="en-US" altLang="zh-CN" sz="1400" dirty="0" smtClean="0"/>
          </a:p>
          <a:p>
            <a:r>
              <a:rPr kumimoji="1" lang="en-US" altLang="zh-CN" sz="1800" dirty="0" smtClean="0"/>
              <a:t>Carbon + Diamond </a:t>
            </a:r>
          </a:p>
          <a:p>
            <a:pPr lvl="1"/>
            <a:r>
              <a:rPr kumimoji="1" lang="en-US" altLang="zh-CN" sz="1400" dirty="0">
                <a:hlinkClick r:id="rId4"/>
              </a:rPr>
              <a:t>http://download.opensuse.org/repositories/systemsmanagement:/calamari/</a:t>
            </a:r>
            <a:r>
              <a:rPr kumimoji="1" lang="en-US" altLang="zh-CN" sz="1400" dirty="0" smtClean="0">
                <a:hlinkClick r:id="rId4"/>
              </a:rPr>
              <a:t>openSUSE_Tumbleweed</a:t>
            </a:r>
            <a:endParaRPr kumimoji="1" lang="en-US" altLang="zh-CN" sz="1400" dirty="0" smtClean="0"/>
          </a:p>
          <a:p>
            <a:endParaRPr kumimoji="1" lang="en-US" altLang="zh-CN" sz="1800" dirty="0"/>
          </a:p>
          <a:p>
            <a:endParaRPr kumimoji="1" lang="en-US" altLang="zh-CN" sz="1800" dirty="0"/>
          </a:p>
          <a:p>
            <a:endParaRPr kumimoji="1" lang="en-US" altLang="zh-CN" sz="1800" dirty="0" smtClean="0"/>
          </a:p>
          <a:p>
            <a:endParaRPr kumimoji="1" lang="zh-CN" altLang="en-US" dirty="0"/>
          </a:p>
        </p:txBody>
      </p:sp>
    </p:spTree>
    <p:extLst>
      <p:ext uri="{BB962C8B-B14F-4D97-AF65-F5344CB8AC3E}">
        <p14:creationId xmlns:p14="http://schemas.microsoft.com/office/powerpoint/2010/main" val="307132216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Salt files collection for </a:t>
            </a:r>
            <a:r>
              <a:rPr kumimoji="1" lang="en-US" altLang="zh-CN" dirty="0" err="1" smtClean="0"/>
              <a:t>ceph</a:t>
            </a:r>
            <a:r>
              <a:rPr kumimoji="1" lang="en-US" altLang="zh-CN" dirty="0"/>
              <a:t/>
            </a:r>
            <a:br>
              <a:rPr kumimoji="1" lang="en-US" altLang="zh-CN" dirty="0"/>
            </a:br>
            <a:r>
              <a:rPr kumimoji="1" lang="en-US" altLang="zh-CN" sz="1300" dirty="0" err="1" smtClean="0">
                <a:solidFill>
                  <a:srgbClr val="008000"/>
                </a:solidFill>
                <a:latin typeface="Avenir Black"/>
                <a:cs typeface="Avenir Black"/>
              </a:rPr>
              <a:t>DeepSea</a:t>
            </a:r>
            <a:r>
              <a:rPr kumimoji="1" lang="en-US" altLang="zh-CN" sz="1300" dirty="0" smtClean="0">
                <a:solidFill>
                  <a:srgbClr val="008000"/>
                </a:solidFill>
                <a:latin typeface="Avenir Black"/>
                <a:cs typeface="Avenir Black"/>
              </a:rPr>
              <a:t> </a:t>
            </a:r>
            <a:endParaRPr kumimoji="1" lang="zh-CN" altLang="en-US" sz="1300" dirty="0">
              <a:solidFill>
                <a:srgbClr val="008000"/>
              </a:solidFill>
              <a:latin typeface="Avenir Black"/>
              <a:cs typeface="Avenir Black"/>
            </a:endParaRPr>
          </a:p>
        </p:txBody>
      </p:sp>
      <p:sp>
        <p:nvSpPr>
          <p:cNvPr id="3" name="内容占位符 2"/>
          <p:cNvSpPr>
            <a:spLocks noGrp="1"/>
          </p:cNvSpPr>
          <p:nvPr>
            <p:ph idx="1"/>
          </p:nvPr>
        </p:nvSpPr>
        <p:spPr/>
        <p:txBody>
          <a:bodyPr>
            <a:normAutofit fontScale="92500" lnSpcReduction="20000"/>
          </a:bodyPr>
          <a:lstStyle/>
          <a:p>
            <a:r>
              <a:rPr kumimoji="1" lang="en-US" altLang="zh-CN" dirty="0">
                <a:hlinkClick r:id="rId2"/>
              </a:rPr>
              <a:t>https://github.com/SUSE/</a:t>
            </a:r>
            <a:r>
              <a:rPr kumimoji="1" lang="en-US" altLang="zh-CN" dirty="0" smtClean="0">
                <a:hlinkClick r:id="rId2"/>
              </a:rPr>
              <a:t>DeepSea</a:t>
            </a:r>
            <a:endParaRPr kumimoji="1" lang="en-US" altLang="zh-CN" dirty="0" smtClean="0"/>
          </a:p>
          <a:p>
            <a:r>
              <a:rPr kumimoji="1" lang="en-US" altLang="zh-CN" dirty="0"/>
              <a:t>A collection of Salt files </a:t>
            </a:r>
            <a:r>
              <a:rPr kumimoji="1" lang="en-US" altLang="zh-CN" dirty="0" smtClean="0"/>
              <a:t>to manage </a:t>
            </a:r>
            <a:r>
              <a:rPr kumimoji="1" lang="en-US" altLang="zh-CN" dirty="0"/>
              <a:t>multiple </a:t>
            </a:r>
            <a:r>
              <a:rPr kumimoji="1" lang="en-US" altLang="zh-CN" dirty="0" err="1"/>
              <a:t>Ceph</a:t>
            </a:r>
            <a:r>
              <a:rPr kumimoji="1" lang="en-US" altLang="zh-CN" dirty="0"/>
              <a:t> clusters with a single salt </a:t>
            </a:r>
            <a:r>
              <a:rPr kumimoji="1" lang="en-US" altLang="zh-CN" dirty="0" smtClean="0"/>
              <a:t>master</a:t>
            </a:r>
          </a:p>
          <a:p>
            <a:r>
              <a:rPr kumimoji="1" lang="en-US" altLang="zh-CN" dirty="0" smtClean="0"/>
              <a:t>The </a:t>
            </a:r>
            <a:r>
              <a:rPr kumimoji="1" lang="en-US" altLang="zh-CN" dirty="0"/>
              <a:t>intended flow for the orchestration runners and related salt </a:t>
            </a:r>
            <a:r>
              <a:rPr kumimoji="1" lang="en-US" altLang="zh-CN" dirty="0" smtClean="0"/>
              <a:t>states</a:t>
            </a:r>
          </a:p>
          <a:p>
            <a:pPr lvl="1"/>
            <a:r>
              <a:rPr kumimoji="1" lang="en-US" altLang="zh-CN" dirty="0" smtClean="0"/>
              <a:t>ceph.stage</a:t>
            </a:r>
            <a:r>
              <a:rPr kumimoji="1" lang="en-US" altLang="zh-CN" dirty="0"/>
              <a:t>.0 or salt-run </a:t>
            </a:r>
            <a:r>
              <a:rPr kumimoji="1" lang="en-US" altLang="zh-CN" dirty="0" err="1"/>
              <a:t>state.orch</a:t>
            </a:r>
            <a:r>
              <a:rPr kumimoji="1" lang="en-US" altLang="zh-CN" dirty="0"/>
              <a:t> </a:t>
            </a:r>
            <a:r>
              <a:rPr kumimoji="1" lang="en-US" altLang="zh-CN" dirty="0" err="1"/>
              <a:t>ceph.stage.prep</a:t>
            </a:r>
            <a:endParaRPr kumimoji="1" lang="en-US" altLang="zh-CN" dirty="0"/>
          </a:p>
          <a:p>
            <a:pPr lvl="1"/>
            <a:r>
              <a:rPr kumimoji="1" lang="en-US" altLang="zh-CN" dirty="0" smtClean="0"/>
              <a:t>ceph.stage</a:t>
            </a:r>
            <a:r>
              <a:rPr kumimoji="1" lang="en-US" altLang="zh-CN" dirty="0"/>
              <a:t>.1 or salt-run </a:t>
            </a:r>
            <a:r>
              <a:rPr kumimoji="1" lang="en-US" altLang="zh-CN" dirty="0" err="1"/>
              <a:t>state.orch</a:t>
            </a:r>
            <a:r>
              <a:rPr kumimoji="1" lang="en-US" altLang="zh-CN" dirty="0"/>
              <a:t> </a:t>
            </a:r>
            <a:r>
              <a:rPr kumimoji="1" lang="en-US" altLang="zh-CN" dirty="0" err="1"/>
              <a:t>ceph.stage.discovery</a:t>
            </a:r>
            <a:endParaRPr kumimoji="1" lang="en-US" altLang="zh-CN" dirty="0"/>
          </a:p>
          <a:p>
            <a:pPr lvl="1"/>
            <a:r>
              <a:rPr kumimoji="1" lang="en-US" altLang="zh-CN" dirty="0"/>
              <a:t>Create /</a:t>
            </a:r>
            <a:r>
              <a:rPr kumimoji="1" lang="en-US" altLang="zh-CN" dirty="0" err="1"/>
              <a:t>srv</a:t>
            </a:r>
            <a:r>
              <a:rPr kumimoji="1" lang="en-US" altLang="zh-CN" dirty="0"/>
              <a:t>/pillar/</a:t>
            </a:r>
            <a:r>
              <a:rPr kumimoji="1" lang="en-US" altLang="zh-CN" dirty="0" err="1"/>
              <a:t>ceph</a:t>
            </a:r>
            <a:r>
              <a:rPr kumimoji="1" lang="en-US" altLang="zh-CN" dirty="0"/>
              <a:t>/proposals/</a:t>
            </a:r>
            <a:r>
              <a:rPr kumimoji="1" lang="en-US" altLang="zh-CN" dirty="0" err="1" smtClean="0"/>
              <a:t>policy.cfg</a:t>
            </a:r>
            <a:endParaRPr kumimoji="1" lang="en-US" altLang="zh-CN" dirty="0" smtClean="0"/>
          </a:p>
          <a:p>
            <a:pPr lvl="1"/>
            <a:r>
              <a:rPr kumimoji="1" lang="en-US" altLang="zh-CN" dirty="0" smtClean="0"/>
              <a:t>ceph.stage</a:t>
            </a:r>
            <a:r>
              <a:rPr kumimoji="1" lang="en-US" altLang="zh-CN" dirty="0"/>
              <a:t>.2 or salt-run </a:t>
            </a:r>
            <a:r>
              <a:rPr kumimoji="1" lang="en-US" altLang="zh-CN" dirty="0" err="1"/>
              <a:t>state.orch</a:t>
            </a:r>
            <a:r>
              <a:rPr kumimoji="1" lang="en-US" altLang="zh-CN" dirty="0"/>
              <a:t> </a:t>
            </a:r>
            <a:r>
              <a:rPr kumimoji="1" lang="en-US" altLang="zh-CN" dirty="0" err="1"/>
              <a:t>ceph.stage.configure</a:t>
            </a:r>
            <a:endParaRPr kumimoji="1" lang="en-US" altLang="zh-CN" dirty="0"/>
          </a:p>
          <a:p>
            <a:pPr lvl="1"/>
            <a:r>
              <a:rPr kumimoji="1" lang="en-US" altLang="zh-CN" dirty="0" smtClean="0"/>
              <a:t>ceph.stage</a:t>
            </a:r>
            <a:r>
              <a:rPr kumimoji="1" lang="en-US" altLang="zh-CN" dirty="0"/>
              <a:t>.3 or salt-run </a:t>
            </a:r>
            <a:r>
              <a:rPr kumimoji="1" lang="en-US" altLang="zh-CN" dirty="0" err="1"/>
              <a:t>state.orch</a:t>
            </a:r>
            <a:r>
              <a:rPr kumimoji="1" lang="en-US" altLang="zh-CN" dirty="0"/>
              <a:t> </a:t>
            </a:r>
            <a:r>
              <a:rPr kumimoji="1" lang="en-US" altLang="zh-CN" dirty="0" err="1"/>
              <a:t>ceph.stage.deploy</a:t>
            </a:r>
            <a:endParaRPr kumimoji="1" lang="en-US" altLang="zh-CN" dirty="0"/>
          </a:p>
          <a:p>
            <a:pPr lvl="1"/>
            <a:r>
              <a:rPr kumimoji="1" lang="en-US" altLang="zh-CN" dirty="0" smtClean="0"/>
              <a:t>ceph.stage</a:t>
            </a:r>
            <a:r>
              <a:rPr kumimoji="1" lang="en-US" altLang="zh-CN" dirty="0"/>
              <a:t>.4 or salt-run </a:t>
            </a:r>
            <a:r>
              <a:rPr kumimoji="1" lang="en-US" altLang="zh-CN" dirty="0" err="1"/>
              <a:t>state.orch</a:t>
            </a:r>
            <a:r>
              <a:rPr kumimoji="1" lang="en-US" altLang="zh-CN" dirty="0"/>
              <a:t> </a:t>
            </a:r>
            <a:r>
              <a:rPr kumimoji="1" lang="en-US" altLang="zh-CN" dirty="0" err="1"/>
              <a:t>ceph.stage.services</a:t>
            </a:r>
            <a:endParaRPr kumimoji="1" lang="en-US" altLang="zh-CN" dirty="0"/>
          </a:p>
          <a:p>
            <a:pPr lvl="1"/>
            <a:endParaRPr kumimoji="1" lang="zh-CN" altLang="en-US" dirty="0"/>
          </a:p>
        </p:txBody>
      </p:sp>
    </p:spTree>
    <p:extLst>
      <p:ext uri="{BB962C8B-B14F-4D97-AF65-F5344CB8AC3E}">
        <p14:creationId xmlns:p14="http://schemas.microsoft.com/office/powerpoint/2010/main" val="341769626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en-US" dirty="0"/>
              <a:t>Salt enable </a:t>
            </a:r>
            <a:r>
              <a:rPr lang="en-US" altLang="en-US" dirty="0" err="1"/>
              <a:t>ceph</a:t>
            </a:r>
            <a:r>
              <a:rPr lang="en-US" altLang="en-US" dirty="0"/>
              <a:t/>
            </a:r>
            <a:br>
              <a:rPr lang="en-US" altLang="en-US" dirty="0"/>
            </a:br>
            <a:r>
              <a:rPr lang="en-US" altLang="en-US" sz="1200" dirty="0">
                <a:solidFill>
                  <a:srgbClr val="018543"/>
                </a:solidFill>
                <a:latin typeface="Avenir Black"/>
                <a:cs typeface="Avenir Black"/>
              </a:rPr>
              <a:t>Existing capability</a:t>
            </a:r>
            <a:endParaRPr kumimoji="1" lang="zh-CN" altLang="en-US" dirty="0">
              <a:latin typeface="Avenir Black"/>
              <a:cs typeface="Avenir Black"/>
            </a:endParaRPr>
          </a:p>
        </p:txBody>
      </p:sp>
      <p:sp>
        <p:nvSpPr>
          <p:cNvPr id="9" name="内容占位符 8"/>
          <p:cNvSpPr>
            <a:spLocks noGrp="1"/>
          </p:cNvSpPr>
          <p:nvPr>
            <p:ph idx="1"/>
          </p:nvPr>
        </p:nvSpPr>
        <p:spPr/>
        <p:txBody>
          <a:bodyPr>
            <a:normAutofit fontScale="92500" lnSpcReduction="20000"/>
          </a:bodyPr>
          <a:lstStyle/>
          <a:p>
            <a:pPr>
              <a:lnSpc>
                <a:spcPct val="93000"/>
              </a:lnSpc>
              <a:spcAft>
                <a:spcPts val="1738"/>
              </a:spcAft>
              <a:buClrTx/>
              <a:buNone/>
            </a:pPr>
            <a:r>
              <a:rPr lang="en-US" altLang="en-US" b="1" dirty="0" err="1">
                <a:solidFill>
                  <a:srgbClr val="00843E"/>
                </a:solidFill>
                <a:latin typeface="Avenir Black"/>
                <a:ea typeface="Microsoft YaHei" panose="020B0503020204020204" pitchFamily="34" charset="-122"/>
                <a:cs typeface="Avenir Black"/>
              </a:rPr>
              <a:t>Sesceph</a:t>
            </a:r>
            <a:endParaRPr lang="en-US" altLang="en-US" dirty="0">
              <a:latin typeface="Avenir Black"/>
              <a:ea typeface="Microsoft YaHei" panose="020B0503020204020204" pitchFamily="34" charset="-122"/>
              <a:cs typeface="Avenir Black"/>
            </a:endParaRPr>
          </a:p>
          <a:p>
            <a:pPr lvl="1">
              <a:lnSpc>
                <a:spcPct val="93000"/>
              </a:lnSpc>
              <a:spcAft>
                <a:spcPts val="1150"/>
              </a:spcAft>
              <a:buClr>
                <a:srgbClr val="000000"/>
              </a:buClr>
              <a:buFont typeface="Arial" panose="020B0604020202020204" pitchFamily="34" charset="0"/>
              <a:buChar char="‒"/>
            </a:pPr>
            <a:r>
              <a:rPr lang="en-US" altLang="en-US" dirty="0">
                <a:ea typeface="Microsoft YaHei" panose="020B0503020204020204" pitchFamily="34" charset="-122"/>
                <a:cs typeface="Lucida Sans Unicode" panose="020B0602030504020204" pitchFamily="34" charset="0"/>
              </a:rPr>
              <a:t>Python API library that help deploy and manage </a:t>
            </a:r>
            <a:r>
              <a:rPr lang="en-US" altLang="en-US" dirty="0" err="1">
                <a:ea typeface="Microsoft YaHei" panose="020B0503020204020204" pitchFamily="34" charset="-122"/>
                <a:cs typeface="Lucida Sans Unicode" panose="020B0602030504020204" pitchFamily="34" charset="0"/>
              </a:rPr>
              <a:t>ceph</a:t>
            </a:r>
            <a:endParaRPr lang="en-US" altLang="en-US" dirty="0">
              <a:ea typeface="Microsoft YaHei" panose="020B0503020204020204" pitchFamily="34" charset="-122"/>
              <a:cs typeface="Lucida Sans Unicode" panose="020B0602030504020204" pitchFamily="34" charset="0"/>
            </a:endParaRPr>
          </a:p>
          <a:p>
            <a:pPr lvl="1">
              <a:lnSpc>
                <a:spcPct val="93000"/>
              </a:lnSpc>
              <a:spcAft>
                <a:spcPts val="1150"/>
              </a:spcAft>
              <a:buClr>
                <a:srgbClr val="000000"/>
              </a:buClr>
              <a:buFont typeface="Arial" panose="020B0604020202020204" pitchFamily="34" charset="0"/>
              <a:buChar char="‒"/>
            </a:pPr>
            <a:r>
              <a:rPr lang="en-US" altLang="en-US" dirty="0">
                <a:ea typeface="Microsoft YaHei" panose="020B0503020204020204" pitchFamily="34" charset="-122"/>
                <a:cs typeface="Lucida Sans Unicode" panose="020B0602030504020204" pitchFamily="34" charset="0"/>
              </a:rPr>
              <a:t>Already upstream in to salt available in next release </a:t>
            </a:r>
          </a:p>
          <a:p>
            <a:pPr lvl="1">
              <a:buFont typeface="Arial" panose="020B0604020202020204" pitchFamily="34" charset="0"/>
              <a:buChar char="‒"/>
            </a:pPr>
            <a:r>
              <a:rPr lang="en-US" altLang="en-US" dirty="0">
                <a:ea typeface="Microsoft YaHei" panose="020B0503020204020204" pitchFamily="34" charset="-122"/>
                <a:cs typeface="Lucida Sans Unicode" panose="020B0602030504020204" pitchFamily="34" charset="0"/>
                <a:hlinkClick r:id="rId2"/>
              </a:rPr>
              <a:t>https://github.com/oms4suse/</a:t>
            </a:r>
            <a:r>
              <a:rPr lang="en-US" altLang="en-US" dirty="0" smtClean="0">
                <a:ea typeface="Microsoft YaHei" panose="020B0503020204020204" pitchFamily="34" charset="-122"/>
                <a:cs typeface="Lucida Sans Unicode" panose="020B0602030504020204" pitchFamily="34" charset="0"/>
                <a:hlinkClick r:id="rId2"/>
              </a:rPr>
              <a:t>sesceph</a:t>
            </a:r>
            <a:endParaRPr lang="en-US" altLang="en-US" dirty="0" smtClean="0">
              <a:ea typeface="Microsoft YaHei" panose="020B0503020204020204" pitchFamily="34" charset="-122"/>
              <a:cs typeface="Lucida Sans Unicode" panose="020B0602030504020204" pitchFamily="34" charset="0"/>
            </a:endParaRPr>
          </a:p>
          <a:p>
            <a:pPr lvl="1">
              <a:buFont typeface="Arial" panose="020B0604020202020204" pitchFamily="34" charset="0"/>
              <a:buChar char="‒"/>
            </a:pPr>
            <a:endParaRPr lang="en-US" altLang="en-US" dirty="0">
              <a:ea typeface="Microsoft YaHei" panose="020B0503020204020204" pitchFamily="34" charset="-122"/>
              <a:cs typeface="Lucida Sans Unicode" panose="020B0602030504020204" pitchFamily="34" charset="0"/>
            </a:endParaRPr>
          </a:p>
          <a:p>
            <a:pPr>
              <a:lnSpc>
                <a:spcPct val="93000"/>
              </a:lnSpc>
              <a:spcAft>
                <a:spcPts val="1738"/>
              </a:spcAft>
              <a:buClrTx/>
              <a:buNone/>
            </a:pPr>
            <a:r>
              <a:rPr lang="en-US" altLang="en-US" b="1" dirty="0">
                <a:solidFill>
                  <a:srgbClr val="00843E"/>
                </a:solidFill>
                <a:latin typeface="Avenir Black"/>
                <a:ea typeface="Microsoft YaHei" panose="020B0503020204020204" pitchFamily="34" charset="-122"/>
                <a:cs typeface="Avenir Black"/>
              </a:rPr>
              <a:t>Python-</a:t>
            </a:r>
            <a:r>
              <a:rPr lang="en-US" altLang="en-US" b="1" dirty="0" err="1">
                <a:solidFill>
                  <a:srgbClr val="00843E"/>
                </a:solidFill>
                <a:latin typeface="Avenir Black"/>
                <a:ea typeface="Microsoft YaHei" panose="020B0503020204020204" pitchFamily="34" charset="-122"/>
                <a:cs typeface="Avenir Black"/>
              </a:rPr>
              <a:t>ceph</a:t>
            </a:r>
            <a:r>
              <a:rPr lang="en-US" altLang="en-US" b="1" dirty="0">
                <a:solidFill>
                  <a:srgbClr val="00843E"/>
                </a:solidFill>
                <a:latin typeface="Avenir Black"/>
                <a:ea typeface="Microsoft YaHei" panose="020B0503020204020204" pitchFamily="34" charset="-122"/>
                <a:cs typeface="Avenir Black"/>
              </a:rPr>
              <a:t>-</a:t>
            </a:r>
            <a:r>
              <a:rPr lang="en-US" altLang="en-US" b="1" dirty="0" err="1">
                <a:solidFill>
                  <a:srgbClr val="00843E"/>
                </a:solidFill>
                <a:latin typeface="Avenir Black"/>
                <a:ea typeface="Microsoft YaHei" panose="020B0503020204020204" pitchFamily="34" charset="-122"/>
                <a:cs typeface="Avenir Black"/>
              </a:rPr>
              <a:t>cfg</a:t>
            </a:r>
            <a:endParaRPr lang="en-US" altLang="en-US" dirty="0">
              <a:latin typeface="Avenir Black"/>
              <a:ea typeface="Microsoft YaHei" panose="020B0503020204020204" pitchFamily="34" charset="-122"/>
              <a:cs typeface="Avenir Black"/>
            </a:endParaRPr>
          </a:p>
          <a:p>
            <a:pPr lvl="1">
              <a:lnSpc>
                <a:spcPct val="93000"/>
              </a:lnSpc>
              <a:spcAft>
                <a:spcPts val="1150"/>
              </a:spcAft>
              <a:buClr>
                <a:srgbClr val="000000"/>
              </a:buClr>
              <a:buFont typeface="Arial" panose="020B0604020202020204" pitchFamily="34" charset="0"/>
              <a:buChar char="‒"/>
            </a:pPr>
            <a:r>
              <a:rPr lang="en-US" altLang="en-US" dirty="0">
                <a:ea typeface="Microsoft YaHei" panose="020B0503020204020204" pitchFamily="34" charset="-122"/>
                <a:cs typeface="Lucida Sans Unicode" panose="020B0602030504020204" pitchFamily="34" charset="0"/>
              </a:rPr>
              <a:t>Python salt module that use </a:t>
            </a:r>
            <a:r>
              <a:rPr lang="en-US" altLang="en-US" dirty="0" err="1">
                <a:ea typeface="Microsoft YaHei" panose="020B0503020204020204" pitchFamily="34" charset="-122"/>
                <a:cs typeface="Lucida Sans Unicode" panose="020B0602030504020204" pitchFamily="34" charset="0"/>
              </a:rPr>
              <a:t>sesceph</a:t>
            </a:r>
            <a:r>
              <a:rPr lang="en-US" altLang="en-US" dirty="0">
                <a:ea typeface="Microsoft YaHei" panose="020B0503020204020204" pitchFamily="34" charset="-122"/>
                <a:cs typeface="Lucida Sans Unicode" panose="020B0602030504020204" pitchFamily="34" charset="0"/>
              </a:rPr>
              <a:t> to deploy</a:t>
            </a:r>
          </a:p>
          <a:p>
            <a:pPr lvl="1">
              <a:buFont typeface="Arial" panose="020B0604020202020204" pitchFamily="34" charset="0"/>
              <a:buChar char="‒"/>
            </a:pPr>
            <a:r>
              <a:rPr lang="en-US" altLang="en-US" dirty="0">
                <a:ea typeface="Microsoft YaHei" panose="020B0503020204020204" pitchFamily="34" charset="-122"/>
                <a:cs typeface="Lucida Sans Unicode" panose="020B0602030504020204" pitchFamily="34" charset="0"/>
                <a:hlinkClick r:id="rId3"/>
              </a:rPr>
              <a:t>https://github.com/oms4suse/python-ceph-cfg</a:t>
            </a:r>
            <a:endParaRPr lang="en-US" altLang="en-US" dirty="0">
              <a:ea typeface="Microsoft YaHei" panose="020B0503020204020204" pitchFamily="34" charset="-122"/>
              <a:cs typeface="Lucida Sans Unicode" panose="020B0602030504020204" pitchFamily="34" charset="0"/>
            </a:endParaRPr>
          </a:p>
          <a:p>
            <a:pPr lvl="1">
              <a:buFont typeface="Arial" panose="020B0604020202020204" pitchFamily="34" charset="0"/>
              <a:buChar char="‒"/>
            </a:pPr>
            <a:endParaRPr lang="en-US" altLang="en-US" dirty="0">
              <a:ea typeface="Microsoft YaHei" panose="020B0503020204020204" pitchFamily="34" charset="-122"/>
              <a:cs typeface="Lucida Sans Unicode" panose="020B0602030504020204" pitchFamily="34" charset="0"/>
            </a:endParaRPr>
          </a:p>
          <a:p>
            <a:endParaRPr kumimoji="1" lang="zh-CN" altLang="en-US" dirty="0"/>
          </a:p>
        </p:txBody>
      </p:sp>
    </p:spTree>
    <p:extLst>
      <p:ext uri="{BB962C8B-B14F-4D97-AF65-F5344CB8AC3E}">
        <p14:creationId xmlns:p14="http://schemas.microsoft.com/office/powerpoint/2010/main" val="391042526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p:txBody>
          <a:bodyPr/>
          <a:lstStyle/>
          <a:p>
            <a:r>
              <a:rPr lang="en-US" altLang="en-US" dirty="0" smtClean="0"/>
              <a:t>Why Salt? </a:t>
            </a:r>
            <a:br>
              <a:rPr lang="en-US" altLang="en-US" dirty="0" smtClean="0"/>
            </a:br>
            <a:r>
              <a:rPr lang="en-US" altLang="en-US" sz="1800" dirty="0" smtClean="0">
                <a:solidFill>
                  <a:srgbClr val="018543"/>
                </a:solidFill>
              </a:rPr>
              <a:t>Existing capability</a:t>
            </a:r>
          </a:p>
        </p:txBody>
      </p:sp>
      <p:sp>
        <p:nvSpPr>
          <p:cNvPr id="2" name="Content Placeholder 1"/>
          <p:cNvSpPr>
            <a:spLocks noGrp="1"/>
          </p:cNvSpPr>
          <p:nvPr>
            <p:ph idx="1"/>
          </p:nvPr>
        </p:nvSpPr>
        <p:spPr/>
        <p:txBody>
          <a:bodyPr>
            <a:normAutofit fontScale="85000" lnSpcReduction="20000"/>
          </a:bodyPr>
          <a:lstStyle/>
          <a:p>
            <a:pPr eaLnBrk="1" hangingPunct="1">
              <a:lnSpc>
                <a:spcPct val="93000"/>
              </a:lnSpc>
              <a:spcAft>
                <a:spcPts val="1738"/>
              </a:spcAft>
              <a:buClrTx/>
              <a:buSzTx/>
              <a:buFontTx/>
              <a:buNone/>
            </a:pPr>
            <a:r>
              <a:rPr lang="en-US" altLang="en-US" sz="2000" dirty="0" smtClean="0">
                <a:solidFill>
                  <a:srgbClr val="00843E"/>
                </a:solidFill>
                <a:ea typeface="Microsoft YaHei" panose="020B0503020204020204" pitchFamily="34" charset="-122"/>
                <a:cs typeface="Lucida Sans Unicode" panose="020B0602030504020204" pitchFamily="34" charset="0"/>
              </a:rPr>
              <a:t>Product setup</a:t>
            </a:r>
            <a:endParaRPr lang="en-US" altLang="en-US" sz="2000" dirty="0" smtClean="0">
              <a:ea typeface="Microsoft YaHei" panose="020B0503020204020204" pitchFamily="34" charset="-122"/>
              <a:cs typeface="Lucida Sans Unicode" panose="020B0602030504020204" pitchFamily="34" charset="0"/>
            </a:endParaRPr>
          </a:p>
          <a:p>
            <a:pPr lvl="1" eaLnBrk="1" hangingPunct="1">
              <a:lnSpc>
                <a:spcPct val="93000"/>
              </a:lnSpc>
              <a:spcAft>
                <a:spcPts val="1150"/>
              </a:spcAft>
              <a:buClr>
                <a:srgbClr val="000000"/>
              </a:buClr>
              <a:buFont typeface="Arial" panose="020B0604020202020204" pitchFamily="34" charset="0"/>
              <a:buChar char="‒"/>
            </a:pPr>
            <a:r>
              <a:rPr lang="en-US" altLang="en-US" sz="1800" dirty="0" smtClean="0">
                <a:ea typeface="Microsoft YaHei" panose="020B0503020204020204" pitchFamily="34" charset="-122"/>
                <a:cs typeface="Lucida Sans Unicode" panose="020B0602030504020204" pitchFamily="34" charset="0"/>
              </a:rPr>
              <a:t>SUSE </a:t>
            </a:r>
            <a:r>
              <a:rPr lang="en-US" altLang="en-US" sz="1800" dirty="0" err="1" smtClean="0">
                <a:ea typeface="Microsoft YaHei" panose="020B0503020204020204" pitchFamily="34" charset="-122"/>
                <a:cs typeface="Lucida Sans Unicode" panose="020B0602030504020204" pitchFamily="34" charset="0"/>
              </a:rPr>
              <a:t>OpenStack</a:t>
            </a:r>
            <a:r>
              <a:rPr lang="en-US" altLang="en-US" sz="1800" dirty="0" smtClean="0">
                <a:ea typeface="Microsoft YaHei" panose="020B0503020204020204" pitchFamily="34" charset="-122"/>
                <a:cs typeface="Lucida Sans Unicode" panose="020B0602030504020204" pitchFamily="34" charset="0"/>
              </a:rPr>
              <a:t> cloud, SUSE manager and SUSE Enterprise Storage all come with salt enable</a:t>
            </a:r>
          </a:p>
          <a:p>
            <a:pPr eaLnBrk="1" hangingPunct="1">
              <a:lnSpc>
                <a:spcPct val="93000"/>
              </a:lnSpc>
              <a:spcAft>
                <a:spcPts val="1738"/>
              </a:spcAft>
              <a:buClrTx/>
              <a:buSzTx/>
              <a:buFontTx/>
              <a:buNone/>
            </a:pPr>
            <a:r>
              <a:rPr lang="en-US" altLang="en-US" sz="2000" b="1" dirty="0" smtClean="0">
                <a:solidFill>
                  <a:srgbClr val="00843E"/>
                </a:solidFill>
                <a:ea typeface="Microsoft YaHei" panose="020B0503020204020204" pitchFamily="34" charset="-122"/>
                <a:cs typeface="Lucida Sans Unicode" panose="020B0602030504020204" pitchFamily="34" charset="0"/>
              </a:rPr>
              <a:t>Parallel execution</a:t>
            </a:r>
            <a:endParaRPr lang="en-US" altLang="en-US" sz="2000" dirty="0" smtClean="0">
              <a:ea typeface="Microsoft YaHei" panose="020B0503020204020204" pitchFamily="34" charset="-122"/>
              <a:cs typeface="Lucida Sans Unicode" panose="020B0602030504020204" pitchFamily="34" charset="0"/>
            </a:endParaRPr>
          </a:p>
          <a:p>
            <a:pPr lvl="1" eaLnBrk="1" hangingPunct="1">
              <a:buFont typeface="Arial" panose="020B0604020202020204" pitchFamily="34" charset="0"/>
              <a:buChar char="‒"/>
            </a:pPr>
            <a:r>
              <a:rPr lang="en-US" altLang="en-US" sz="1800" dirty="0" smtClean="0">
                <a:ea typeface="Microsoft YaHei" panose="020B0503020204020204" pitchFamily="34" charset="-122"/>
                <a:cs typeface="Lucida Sans Unicode" panose="020B0602030504020204" pitchFamily="34" charset="0"/>
              </a:rPr>
              <a:t>E.g. Compare to </a:t>
            </a:r>
            <a:r>
              <a:rPr lang="en-US" altLang="en-US" sz="1800" dirty="0" err="1" smtClean="0">
                <a:ea typeface="Microsoft YaHei" panose="020B0503020204020204" pitchFamily="34" charset="-122"/>
                <a:cs typeface="Lucida Sans Unicode" panose="020B0602030504020204" pitchFamily="34" charset="0"/>
              </a:rPr>
              <a:t>ceph</a:t>
            </a:r>
            <a:r>
              <a:rPr lang="en-US" altLang="en-US" sz="1800" dirty="0" smtClean="0">
                <a:ea typeface="Microsoft YaHei" panose="020B0503020204020204" pitchFamily="34" charset="-122"/>
                <a:cs typeface="Lucida Sans Unicode" panose="020B0602030504020204" pitchFamily="34" charset="0"/>
              </a:rPr>
              <a:t>-deploy to prepare OSD </a:t>
            </a:r>
          </a:p>
          <a:p>
            <a:pPr eaLnBrk="1" hangingPunct="1">
              <a:spcAft>
                <a:spcPts val="1738"/>
              </a:spcAft>
              <a:buClrTx/>
              <a:buSzTx/>
            </a:pPr>
            <a:r>
              <a:rPr lang="en-US" altLang="en-US" sz="2000" b="1" dirty="0" smtClean="0">
                <a:solidFill>
                  <a:srgbClr val="00843E"/>
                </a:solidFill>
                <a:ea typeface="Microsoft YaHei" panose="020B0503020204020204" pitchFamily="34" charset="-122"/>
                <a:cs typeface="Lucida Sans Unicode" panose="020B0602030504020204" pitchFamily="34" charset="0"/>
              </a:rPr>
              <a:t>Customize Python module</a:t>
            </a:r>
            <a:endParaRPr lang="en-US" altLang="en-US" sz="2000" dirty="0">
              <a:ea typeface="Microsoft YaHei" panose="020B0503020204020204" pitchFamily="34" charset="-122"/>
              <a:cs typeface="Lucida Sans Unicode" panose="020B0602030504020204" pitchFamily="34" charset="0"/>
            </a:endParaRPr>
          </a:p>
          <a:p>
            <a:pPr lvl="1" eaLnBrk="1" hangingPunct="1">
              <a:buFont typeface="Arial" panose="020B0604020202020204" pitchFamily="34" charset="0"/>
              <a:buChar char="‒"/>
            </a:pPr>
            <a:r>
              <a:rPr lang="en-US" altLang="en-US" sz="1800" dirty="0" smtClean="0">
                <a:ea typeface="Microsoft YaHei" panose="020B0503020204020204" pitchFamily="34" charset="-122"/>
                <a:cs typeface="Lucida Sans Unicode" panose="020B0602030504020204" pitchFamily="34" charset="0"/>
              </a:rPr>
              <a:t>Continuous development on python </a:t>
            </a:r>
            <a:r>
              <a:rPr lang="en-US" altLang="en-US" sz="1800" dirty="0" err="1" smtClean="0">
                <a:ea typeface="Microsoft YaHei" panose="020B0503020204020204" pitchFamily="34" charset="-122"/>
                <a:cs typeface="Lucida Sans Unicode" panose="020B0602030504020204" pitchFamily="34" charset="0"/>
              </a:rPr>
              <a:t>api</a:t>
            </a:r>
            <a:r>
              <a:rPr lang="en-US" altLang="en-US" sz="1800" dirty="0" smtClean="0">
                <a:ea typeface="Microsoft YaHei" panose="020B0503020204020204" pitchFamily="34" charset="-122"/>
                <a:cs typeface="Lucida Sans Unicode" panose="020B0602030504020204" pitchFamily="34" charset="0"/>
              </a:rPr>
              <a:t> easy to manage</a:t>
            </a:r>
          </a:p>
          <a:p>
            <a:pPr eaLnBrk="1" hangingPunct="1">
              <a:spcAft>
                <a:spcPts val="1738"/>
              </a:spcAft>
              <a:buClrTx/>
              <a:buSzTx/>
            </a:pPr>
            <a:r>
              <a:rPr lang="en-US" altLang="en-US" sz="2000" b="1" dirty="0">
                <a:solidFill>
                  <a:srgbClr val="00843E"/>
                </a:solidFill>
                <a:ea typeface="Microsoft YaHei" panose="020B0503020204020204" pitchFamily="34" charset="-122"/>
                <a:cs typeface="Lucida Sans Unicode" panose="020B0602030504020204" pitchFamily="34" charset="0"/>
              </a:rPr>
              <a:t>Flexible Configuration</a:t>
            </a:r>
            <a:endParaRPr lang="en-US" altLang="en-US" sz="2000" dirty="0">
              <a:ea typeface="Microsoft YaHei" panose="020B0503020204020204" pitchFamily="34" charset="-122"/>
              <a:cs typeface="Lucida Sans Unicode" panose="020B0602030504020204" pitchFamily="34" charset="0"/>
            </a:endParaRPr>
          </a:p>
          <a:p>
            <a:pPr lvl="1" eaLnBrk="1" hangingPunct="1">
              <a:buFont typeface="Arial" panose="020B0604020202020204" pitchFamily="34" charset="0"/>
              <a:buChar char="‒"/>
            </a:pPr>
            <a:r>
              <a:rPr lang="en-US" altLang="en-US" sz="1800" dirty="0" smtClean="0">
                <a:ea typeface="Microsoft YaHei" panose="020B0503020204020204" pitchFamily="34" charset="-122"/>
                <a:cs typeface="Lucida Sans Unicode" panose="020B0602030504020204" pitchFamily="34" charset="0"/>
              </a:rPr>
              <a:t>Default Jinja2 + YAML ( </a:t>
            </a:r>
            <a:r>
              <a:rPr lang="en-US" altLang="en-US" sz="1800" dirty="0" err="1" smtClean="0">
                <a:ea typeface="Microsoft YaHei" panose="020B0503020204020204" pitchFamily="34" charset="-122"/>
                <a:cs typeface="Lucida Sans Unicode" panose="020B0602030504020204" pitchFamily="34" charset="0"/>
              </a:rPr>
              <a:t>stateconf</a:t>
            </a:r>
            <a:r>
              <a:rPr lang="en-US" altLang="en-US" sz="1800" dirty="0" smtClean="0">
                <a:ea typeface="Microsoft YaHei" panose="020B0503020204020204" pitchFamily="34" charset="-122"/>
                <a:cs typeface="Lucida Sans Unicode" panose="020B0602030504020204" pitchFamily="34" charset="0"/>
              </a:rPr>
              <a:t> ) </a:t>
            </a:r>
          </a:p>
          <a:p>
            <a:pPr lvl="1" eaLnBrk="1" hangingPunct="1">
              <a:buFont typeface="Arial" panose="020B0604020202020204" pitchFamily="34" charset="0"/>
              <a:buChar char="‒"/>
            </a:pPr>
            <a:r>
              <a:rPr lang="en-US" altLang="en-US" sz="1800" dirty="0" err="1" smtClean="0">
                <a:ea typeface="Microsoft YaHei" panose="020B0503020204020204" pitchFamily="34" charset="-122"/>
                <a:cs typeface="Lucida Sans Unicode" panose="020B0602030504020204" pitchFamily="34" charset="0"/>
              </a:rPr>
              <a:t>Pydsl</a:t>
            </a:r>
            <a:r>
              <a:rPr lang="en-US" altLang="en-US" sz="1800" dirty="0" smtClean="0">
                <a:ea typeface="Microsoft YaHei" panose="020B0503020204020204" pitchFamily="34" charset="-122"/>
                <a:cs typeface="Lucida Sans Unicode" panose="020B0602030504020204" pitchFamily="34" charset="0"/>
              </a:rPr>
              <a:t> if you like python directly, </a:t>
            </a:r>
            <a:r>
              <a:rPr lang="en-US" altLang="en-US" sz="1800" dirty="0" err="1" smtClean="0">
                <a:ea typeface="Microsoft YaHei" panose="020B0503020204020204" pitchFamily="34" charset="-122"/>
                <a:cs typeface="Lucida Sans Unicode" panose="020B0602030504020204" pitchFamily="34" charset="0"/>
              </a:rPr>
              <a:t>json</a:t>
            </a:r>
            <a:r>
              <a:rPr lang="en-US" altLang="en-US" sz="1800" dirty="0" smtClean="0">
                <a:ea typeface="Microsoft YaHei" panose="020B0503020204020204" pitchFamily="34" charset="-122"/>
                <a:cs typeface="Lucida Sans Unicode" panose="020B0602030504020204" pitchFamily="34" charset="0"/>
              </a:rPr>
              <a:t>, </a:t>
            </a:r>
            <a:r>
              <a:rPr lang="en-US" altLang="en-US" sz="1800" dirty="0" err="1" smtClean="0">
                <a:ea typeface="Microsoft YaHei" panose="020B0503020204020204" pitchFamily="34" charset="-122"/>
                <a:cs typeface="Lucida Sans Unicode" panose="020B0602030504020204" pitchFamily="34" charset="0"/>
              </a:rPr>
              <a:t>pyobject</a:t>
            </a:r>
            <a:r>
              <a:rPr lang="en-US" altLang="en-US" sz="1800" dirty="0" smtClean="0">
                <a:ea typeface="Microsoft YaHei" panose="020B0503020204020204" pitchFamily="34" charset="-122"/>
                <a:cs typeface="Lucida Sans Unicode" panose="020B0602030504020204" pitchFamily="34" charset="0"/>
              </a:rPr>
              <a:t>, </a:t>
            </a:r>
            <a:r>
              <a:rPr lang="en-US" altLang="en-US" sz="1800" dirty="0" err="1" smtClean="0">
                <a:ea typeface="Microsoft YaHei" panose="020B0503020204020204" pitchFamily="34" charset="-122"/>
                <a:cs typeface="Lucida Sans Unicode" panose="020B0602030504020204" pitchFamily="34" charset="0"/>
              </a:rPr>
              <a:t>etc</a:t>
            </a:r>
            <a:r>
              <a:rPr lang="en-US" altLang="en-US" sz="1800" dirty="0" smtClean="0">
                <a:ea typeface="Microsoft YaHei" panose="020B0503020204020204" pitchFamily="34" charset="-122"/>
                <a:cs typeface="Lucida Sans Unicode" panose="020B0602030504020204" pitchFamily="34" charset="0"/>
              </a:rPr>
              <a:t>  </a:t>
            </a:r>
            <a:endParaRPr lang="en-US" altLang="en-US" sz="1800" dirty="0">
              <a:ea typeface="Microsoft YaHei" panose="020B0503020204020204" pitchFamily="34" charset="-122"/>
              <a:cs typeface="Lucida Sans Unicode" panose="020B0602030504020204" pitchFamily="34" charset="0"/>
            </a:endParaRPr>
          </a:p>
          <a:p>
            <a:pPr lvl="1" eaLnBrk="1" hangingPunct="1">
              <a:buFont typeface="Arial" panose="020B0604020202020204" pitchFamily="34" charset="0"/>
              <a:buChar char="‒"/>
            </a:pPr>
            <a:endParaRPr lang="en-US" altLang="en-US" sz="1800" dirty="0">
              <a:ea typeface="Microsoft YaHei" panose="020B0503020204020204" pitchFamily="34" charset="-122"/>
              <a:cs typeface="Lucida Sans Unicode" panose="020B0602030504020204" pitchFamily="34" charset="0"/>
            </a:endParaRPr>
          </a:p>
          <a:p>
            <a:pPr marL="457200" lvl="1" indent="0" eaLnBrk="1" hangingPunct="1"/>
            <a:endParaRPr lang="en-US" altLang="en-US" sz="1800" dirty="0">
              <a:ea typeface="Microsoft YaHei" panose="020B0503020204020204" pitchFamily="34" charset="-122"/>
              <a:cs typeface="Lucida Sans Unicode" panose="020B0602030504020204" pitchFamily="34" charset="0"/>
            </a:endParaRPr>
          </a:p>
        </p:txBody>
      </p:sp>
    </p:spTree>
    <p:extLst>
      <p:ext uri="{BB962C8B-B14F-4D97-AF65-F5344CB8AC3E}">
        <p14:creationId xmlns:p14="http://schemas.microsoft.com/office/powerpoint/2010/main" val="409774458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Quick </a:t>
            </a:r>
            <a:r>
              <a:rPr kumimoji="1" lang="en-US" altLang="zh-CN" dirty="0" smtClean="0"/>
              <a:t>salt deployment </a:t>
            </a:r>
            <a:r>
              <a:rPr kumimoji="1" lang="en-US" altLang="zh-CN" dirty="0" smtClean="0"/>
              <a:t>example	</a:t>
            </a:r>
            <a:endParaRPr kumimoji="1" lang="zh-CN" altLang="en-US" dirty="0"/>
          </a:p>
        </p:txBody>
      </p:sp>
      <p:sp>
        <p:nvSpPr>
          <p:cNvPr id="3" name="内容占位符 2"/>
          <p:cNvSpPr>
            <a:spLocks noGrp="1"/>
          </p:cNvSpPr>
          <p:nvPr>
            <p:ph idx="1"/>
          </p:nvPr>
        </p:nvSpPr>
        <p:spPr>
          <a:xfrm>
            <a:off x="822325" y="1087041"/>
            <a:ext cx="7532688" cy="3794304"/>
          </a:xfrm>
        </p:spPr>
        <p:txBody>
          <a:bodyPr>
            <a:normAutofit fontScale="92500" lnSpcReduction="20000"/>
          </a:bodyPr>
          <a:lstStyle/>
          <a:p>
            <a:r>
              <a:rPr lang="en-US" altLang="en-US" b="1" dirty="0" err="1" smtClean="0">
                <a:solidFill>
                  <a:srgbClr val="00843E"/>
                </a:solidFill>
                <a:ea typeface="Microsoft YaHei" panose="020B0503020204020204" pitchFamily="34" charset="-122"/>
                <a:cs typeface="Lucida Sans Unicode" panose="020B0602030504020204" pitchFamily="34" charset="0"/>
              </a:rPr>
              <a:t>Git</a:t>
            </a:r>
            <a:r>
              <a:rPr lang="en-US" altLang="en-US" b="1" dirty="0" smtClean="0">
                <a:solidFill>
                  <a:srgbClr val="00843E"/>
                </a:solidFill>
                <a:ea typeface="Microsoft YaHei" panose="020B0503020204020204" pitchFamily="34" charset="-122"/>
                <a:cs typeface="Lucida Sans Unicode" panose="020B0602030504020204" pitchFamily="34" charset="0"/>
              </a:rPr>
              <a:t> repo for fast deploy and benchmark</a:t>
            </a:r>
          </a:p>
          <a:p>
            <a:pPr lvl="1">
              <a:buFont typeface="Symbol" charset="2"/>
              <a:buChar char="-"/>
            </a:pPr>
            <a:r>
              <a:rPr kumimoji="1" lang="en-US" altLang="zh-CN" sz="1600" dirty="0" smtClean="0">
                <a:hlinkClick r:id="rId2"/>
              </a:rPr>
              <a:t>https</a:t>
            </a:r>
            <a:r>
              <a:rPr kumimoji="1" lang="en-US" altLang="zh-CN" sz="1600" dirty="0">
                <a:hlinkClick r:id="rId2"/>
              </a:rPr>
              <a:t>://github.com/AvengerMoJo/Ceph-</a:t>
            </a:r>
            <a:r>
              <a:rPr kumimoji="1" lang="en-US" altLang="zh-CN" sz="1600" dirty="0" smtClean="0">
                <a:hlinkClick r:id="rId2"/>
              </a:rPr>
              <a:t>Saltstack</a:t>
            </a:r>
            <a:endParaRPr kumimoji="1" lang="en-US" altLang="zh-CN" sz="1600" dirty="0" smtClean="0"/>
          </a:p>
          <a:p>
            <a:r>
              <a:rPr lang="en-US" altLang="en-US" b="1" dirty="0" smtClean="0">
                <a:solidFill>
                  <a:srgbClr val="00843E"/>
                </a:solidFill>
                <a:ea typeface="Microsoft YaHei" panose="020B0503020204020204" pitchFamily="34" charset="-122"/>
                <a:cs typeface="Lucida Sans Unicode" panose="020B0602030504020204" pitchFamily="34" charset="0"/>
              </a:rPr>
              <a:t>Demo recording</a:t>
            </a:r>
            <a:endParaRPr lang="en-US" altLang="en-US" b="1" dirty="0">
              <a:solidFill>
                <a:srgbClr val="00843E"/>
              </a:solidFill>
              <a:ea typeface="Microsoft YaHei" panose="020B0503020204020204" pitchFamily="34" charset="-122"/>
              <a:cs typeface="Lucida Sans Unicode" panose="020B0602030504020204" pitchFamily="34" charset="0"/>
            </a:endParaRPr>
          </a:p>
          <a:p>
            <a:pPr lvl="1">
              <a:buFont typeface="Symbol" charset="2"/>
              <a:buChar char="-"/>
            </a:pPr>
            <a:r>
              <a:rPr kumimoji="1" lang="en-US" altLang="zh-CN" sz="1800" dirty="0">
                <a:hlinkClick r:id="rId3"/>
              </a:rPr>
              <a:t>https://asciinema.org/a/</a:t>
            </a:r>
            <a:r>
              <a:rPr kumimoji="1" lang="en-US" altLang="zh-CN" sz="1800" dirty="0" smtClean="0">
                <a:hlinkClick r:id="rId3"/>
              </a:rPr>
              <a:t>81531</a:t>
            </a:r>
            <a:endParaRPr kumimoji="1" lang="en-US" altLang="zh-CN" sz="1800" dirty="0" smtClean="0"/>
          </a:p>
          <a:p>
            <a:pPr marL="457200" indent="-457200">
              <a:buAutoNum type="arabicParenR"/>
            </a:pPr>
            <a:r>
              <a:rPr kumimoji="1" lang="en-US" altLang="zh-CN" dirty="0" smtClean="0"/>
              <a:t>Salt setup</a:t>
            </a:r>
          </a:p>
          <a:p>
            <a:pPr marL="457200" indent="-457200">
              <a:buAutoNum type="arabicParenR"/>
            </a:pPr>
            <a:r>
              <a:rPr kumimoji="1" lang="en-US" altLang="zh-CN" dirty="0" err="1" smtClean="0"/>
              <a:t>Git</a:t>
            </a:r>
            <a:r>
              <a:rPr kumimoji="1" lang="en-US" altLang="zh-CN" dirty="0" smtClean="0"/>
              <a:t> </a:t>
            </a:r>
            <a:r>
              <a:rPr kumimoji="1" lang="en-US" altLang="zh-CN" dirty="0" smtClean="0"/>
              <a:t>clone and copy module to salt _modules</a:t>
            </a:r>
          </a:p>
          <a:p>
            <a:pPr marL="457200" indent="-457200">
              <a:buAutoNum type="arabicParenR"/>
            </a:pPr>
            <a:r>
              <a:rPr kumimoji="1" lang="en-US" altLang="zh-CN" dirty="0" err="1" smtClean="0"/>
              <a:t>Saltutil.sync_all</a:t>
            </a:r>
            <a:r>
              <a:rPr kumimoji="1" lang="en-US" altLang="zh-CN" dirty="0" smtClean="0"/>
              <a:t> push to all minion nodes </a:t>
            </a:r>
          </a:p>
          <a:p>
            <a:pPr marL="457200" indent="-457200">
              <a:buAutoNum type="arabicParenR"/>
            </a:pPr>
            <a:r>
              <a:rPr kumimoji="1" lang="en-US" altLang="zh-CN" dirty="0" err="1" smtClean="0"/>
              <a:t>ntp_update</a:t>
            </a:r>
            <a:r>
              <a:rPr kumimoji="1" lang="en-US" altLang="zh-CN" dirty="0" smtClean="0"/>
              <a:t> all nodes </a:t>
            </a:r>
          </a:p>
          <a:p>
            <a:pPr marL="457200" indent="-457200">
              <a:buAutoNum type="arabicParenR"/>
            </a:pPr>
            <a:r>
              <a:rPr kumimoji="1" lang="en-US" altLang="zh-CN" dirty="0" smtClean="0"/>
              <a:t>Create new </a:t>
            </a:r>
            <a:r>
              <a:rPr kumimoji="1" lang="en-US" altLang="zh-CN" dirty="0" err="1" smtClean="0"/>
              <a:t>mons</a:t>
            </a:r>
            <a:r>
              <a:rPr kumimoji="1" lang="en-US" altLang="zh-CN" dirty="0" smtClean="0"/>
              <a:t>, and create keys </a:t>
            </a:r>
          </a:p>
          <a:p>
            <a:pPr marL="457200" indent="-457200">
              <a:buAutoNum type="arabicParenR"/>
            </a:pPr>
            <a:r>
              <a:rPr kumimoji="1" lang="en-US" altLang="zh-CN" dirty="0" smtClean="0"/>
              <a:t>Clean disk partitions and prepare OSD</a:t>
            </a:r>
          </a:p>
          <a:p>
            <a:pPr marL="457200" indent="-457200">
              <a:buAutoNum type="arabicParenR"/>
            </a:pPr>
            <a:r>
              <a:rPr kumimoji="1" lang="en-US" altLang="zh-CN" dirty="0" smtClean="0"/>
              <a:t>Update </a:t>
            </a:r>
            <a:r>
              <a:rPr kumimoji="1" lang="en-US" altLang="zh-CN" dirty="0" err="1" smtClean="0"/>
              <a:t>crushmap</a:t>
            </a:r>
            <a:r>
              <a:rPr kumimoji="1" lang="en-US" altLang="zh-CN" dirty="0" smtClean="0"/>
              <a:t> </a:t>
            </a:r>
          </a:p>
          <a:p>
            <a:pPr marL="457200" indent="-457200">
              <a:buAutoNum type="arabicParenR"/>
            </a:pPr>
            <a:endParaRPr kumimoji="1" lang="en-US" altLang="zh-CN" dirty="0" smtClean="0"/>
          </a:p>
        </p:txBody>
      </p:sp>
    </p:spTree>
    <p:extLst>
      <p:ext uri="{BB962C8B-B14F-4D97-AF65-F5344CB8AC3E}">
        <p14:creationId xmlns:p14="http://schemas.microsoft.com/office/powerpoint/2010/main" val="118207655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err="1" smtClean="0"/>
              <a:t>Ceph</a:t>
            </a:r>
            <a:r>
              <a:rPr kumimoji="1" lang="en-US" altLang="zh-CN" dirty="0" smtClean="0"/>
              <a:t> </a:t>
            </a:r>
            <a:r>
              <a:rPr kumimoji="1" lang="en-US" altLang="zh-CN" dirty="0" smtClean="0"/>
              <a:t>operation</a:t>
            </a:r>
            <a:endParaRPr kumimoji="1" lang="zh-CN" altLang="en-US" dirty="0"/>
          </a:p>
        </p:txBody>
      </p:sp>
      <p:sp>
        <p:nvSpPr>
          <p:cNvPr id="2" name="文本占位符 1"/>
          <p:cNvSpPr>
            <a:spLocks noGrp="1"/>
          </p:cNvSpPr>
          <p:nvPr>
            <p:ph type="body" idx="1"/>
          </p:nvPr>
        </p:nvSpPr>
        <p:spPr/>
        <p:txBody>
          <a:bodyPr/>
          <a:lstStyle/>
          <a:p>
            <a:r>
              <a:rPr kumimoji="1" lang="en-US" altLang="zh-CN" dirty="0" err="1" smtClean="0"/>
              <a:t>Ceph</a:t>
            </a:r>
            <a:r>
              <a:rPr kumimoji="1" lang="en-US" altLang="zh-CN" dirty="0" smtClean="0"/>
              <a:t> commands</a:t>
            </a:r>
            <a:endParaRPr kumimoji="1" lang="zh-CN" altLang="en-US" dirty="0"/>
          </a:p>
        </p:txBody>
      </p:sp>
    </p:spTree>
    <p:extLst>
      <p:ext uri="{BB962C8B-B14F-4D97-AF65-F5344CB8AC3E}">
        <p14:creationId xmlns:p14="http://schemas.microsoft.com/office/powerpoint/2010/main" val="162683896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ceph</a:t>
            </a:r>
            <a:r>
              <a:rPr kumimoji="1" lang="en-US" altLang="zh-CN" dirty="0"/>
              <a:t>-</a:t>
            </a:r>
            <a:r>
              <a:rPr kumimoji="1" lang="en-US" altLang="zh-CN" dirty="0" smtClean="0"/>
              <a:t>deploy	</a:t>
            </a:r>
            <a:endParaRPr kumimoji="1" lang="zh-CN" altLang="en-US" dirty="0"/>
          </a:p>
        </p:txBody>
      </p:sp>
      <p:sp>
        <p:nvSpPr>
          <p:cNvPr id="3" name="内容占位符 2"/>
          <p:cNvSpPr>
            <a:spLocks noGrp="1"/>
          </p:cNvSpPr>
          <p:nvPr>
            <p:ph sz="half" idx="1"/>
          </p:nvPr>
        </p:nvSpPr>
        <p:spPr/>
        <p:txBody>
          <a:bodyPr>
            <a:normAutofit fontScale="85000" lnSpcReduction="20000"/>
          </a:bodyPr>
          <a:lstStyle/>
          <a:p>
            <a:r>
              <a:rPr kumimoji="1" lang="en-US" altLang="zh-CN" dirty="0" err="1" smtClean="0"/>
              <a:t>ssh</a:t>
            </a:r>
            <a:r>
              <a:rPr kumimoji="1" lang="en-US" altLang="zh-CN" dirty="0" smtClean="0"/>
              <a:t> no password id need to pass over to all cluster nodes </a:t>
            </a:r>
          </a:p>
          <a:p>
            <a:r>
              <a:rPr kumimoji="1" lang="en-US" altLang="zh-CN" dirty="0" smtClean="0"/>
              <a:t>echo nodes </a:t>
            </a:r>
            <a:r>
              <a:rPr kumimoji="1" lang="en-US" altLang="zh-CN" dirty="0" err="1" smtClean="0"/>
              <a:t>ceph</a:t>
            </a:r>
            <a:r>
              <a:rPr kumimoji="1" lang="en-US" altLang="zh-CN" dirty="0" smtClean="0"/>
              <a:t> user has </a:t>
            </a:r>
            <a:r>
              <a:rPr kumimoji="1" lang="en-US" altLang="zh-CN" dirty="0" err="1" smtClean="0"/>
              <a:t>sudo</a:t>
            </a:r>
            <a:r>
              <a:rPr kumimoji="1" lang="en-US" altLang="zh-CN" dirty="0" smtClean="0"/>
              <a:t> for root permission</a:t>
            </a:r>
          </a:p>
          <a:p>
            <a:r>
              <a:rPr kumimoji="1" lang="en-US" altLang="zh-CN" dirty="0" err="1" smtClean="0"/>
              <a:t>ceph</a:t>
            </a:r>
            <a:r>
              <a:rPr kumimoji="1" lang="en-US" altLang="zh-CN" dirty="0" smtClean="0"/>
              <a:t>-deploy new &lt;node1&gt; &lt;node2&gt; &lt;node3&gt; </a:t>
            </a:r>
          </a:p>
          <a:p>
            <a:pPr lvl="1"/>
            <a:r>
              <a:rPr kumimoji="1" lang="en-US" altLang="zh-CN" dirty="0" smtClean="0"/>
              <a:t>Create all the new MON</a:t>
            </a:r>
            <a:endParaRPr kumimoji="1" lang="zh-CN" altLang="en-US" dirty="0"/>
          </a:p>
        </p:txBody>
      </p:sp>
      <p:sp>
        <p:nvSpPr>
          <p:cNvPr id="4" name="内容占位符 3"/>
          <p:cNvSpPr>
            <a:spLocks noGrp="1"/>
          </p:cNvSpPr>
          <p:nvPr>
            <p:ph sz="half" idx="2"/>
          </p:nvPr>
        </p:nvSpPr>
        <p:spPr/>
        <p:txBody>
          <a:bodyPr>
            <a:normAutofit fontScale="85000" lnSpcReduction="20000"/>
          </a:bodyPr>
          <a:lstStyle/>
          <a:p>
            <a:r>
              <a:rPr kumimoji="1" lang="en-US" altLang="zh-CN" dirty="0" err="1"/>
              <a:t>c</a:t>
            </a:r>
            <a:r>
              <a:rPr kumimoji="1" lang="en-US" altLang="zh-CN" dirty="0" err="1" smtClean="0"/>
              <a:t>eph.conf</a:t>
            </a:r>
            <a:r>
              <a:rPr kumimoji="1" lang="en-US" altLang="zh-CN" dirty="0" smtClean="0"/>
              <a:t> file will be created at the current directory for you to build your cluster configuration</a:t>
            </a:r>
          </a:p>
          <a:p>
            <a:r>
              <a:rPr kumimoji="1" lang="en-US" altLang="zh-CN" dirty="0" smtClean="0"/>
              <a:t>Each cluster node should have identical </a:t>
            </a:r>
            <a:r>
              <a:rPr kumimoji="1" lang="en-US" altLang="zh-CN" dirty="0" err="1" smtClean="0"/>
              <a:t>ceph.conf</a:t>
            </a:r>
            <a:r>
              <a:rPr kumimoji="1" lang="en-US" altLang="zh-CN" dirty="0" smtClean="0"/>
              <a:t> file</a:t>
            </a:r>
          </a:p>
          <a:p>
            <a:endParaRPr kumimoji="1" lang="zh-CN" altLang="en-US" dirty="0"/>
          </a:p>
        </p:txBody>
      </p:sp>
    </p:spTree>
    <p:extLst>
      <p:ext uri="{BB962C8B-B14F-4D97-AF65-F5344CB8AC3E}">
        <p14:creationId xmlns:p14="http://schemas.microsoft.com/office/powerpoint/2010/main" val="291201115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OSD Prepare and </a:t>
            </a:r>
            <a:r>
              <a:rPr kumimoji="1" lang="en-US" altLang="zh-CN" dirty="0" smtClean="0"/>
              <a:t>Activate</a:t>
            </a:r>
            <a:endParaRPr kumimoji="1" lang="zh-CN" altLang="en-US" dirty="0"/>
          </a:p>
        </p:txBody>
      </p:sp>
      <p:sp>
        <p:nvSpPr>
          <p:cNvPr id="3" name="内容占位符 2"/>
          <p:cNvSpPr>
            <a:spLocks noGrp="1"/>
          </p:cNvSpPr>
          <p:nvPr>
            <p:ph idx="1"/>
          </p:nvPr>
        </p:nvSpPr>
        <p:spPr/>
        <p:txBody>
          <a:bodyPr/>
          <a:lstStyle/>
          <a:p>
            <a:r>
              <a:rPr lang="en-US" altLang="zh-CN" dirty="0" err="1"/>
              <a:t>ceph</a:t>
            </a:r>
            <a:r>
              <a:rPr lang="en-US" altLang="zh-CN" dirty="0"/>
              <a:t>-deploy </a:t>
            </a:r>
            <a:r>
              <a:rPr lang="en-US" altLang="zh-CN" dirty="0" err="1"/>
              <a:t>osd</a:t>
            </a:r>
            <a:r>
              <a:rPr lang="en-US" altLang="zh-CN" dirty="0"/>
              <a:t> prepare </a:t>
            </a:r>
            <a:r>
              <a:rPr lang="en-US" altLang="zh-CN" dirty="0" smtClean="0"/>
              <a:t>&lt;node1&gt;:&lt;/</a:t>
            </a:r>
            <a:r>
              <a:rPr lang="en-US" altLang="zh-CN" dirty="0" err="1"/>
              <a:t>dev</a:t>
            </a:r>
            <a:r>
              <a:rPr lang="en-US" altLang="zh-CN" dirty="0"/>
              <a:t>/</a:t>
            </a:r>
            <a:r>
              <a:rPr lang="en-US" altLang="zh-CN" dirty="0" smtClean="0"/>
              <a:t>sda5&gt;:&lt;/</a:t>
            </a:r>
            <a:r>
              <a:rPr lang="en-US" altLang="zh-CN" dirty="0" err="1"/>
              <a:t>var</a:t>
            </a:r>
            <a:r>
              <a:rPr lang="en-US" altLang="zh-CN" dirty="0"/>
              <a:t>/lib/</a:t>
            </a:r>
            <a:r>
              <a:rPr lang="en-US" altLang="zh-CN" dirty="0" err="1"/>
              <a:t>ceph</a:t>
            </a:r>
            <a:r>
              <a:rPr lang="en-US" altLang="zh-CN" dirty="0"/>
              <a:t>/</a:t>
            </a:r>
            <a:r>
              <a:rPr lang="en-US" altLang="zh-CN" dirty="0" err="1"/>
              <a:t>osd</a:t>
            </a:r>
            <a:r>
              <a:rPr lang="en-US" altLang="zh-CN" dirty="0"/>
              <a:t>/journal/osd-</a:t>
            </a:r>
            <a:r>
              <a:rPr lang="en-US" altLang="zh-CN" dirty="0" smtClean="0"/>
              <a:t>0&gt;</a:t>
            </a:r>
          </a:p>
          <a:p>
            <a:r>
              <a:rPr lang="en-US" altLang="zh-CN" dirty="0" err="1"/>
              <a:t>ceph</a:t>
            </a:r>
            <a:r>
              <a:rPr lang="en-US" altLang="zh-CN" dirty="0"/>
              <a:t>-deploy </a:t>
            </a:r>
            <a:r>
              <a:rPr lang="en-US" altLang="zh-CN" dirty="0" err="1"/>
              <a:t>osd</a:t>
            </a:r>
            <a:r>
              <a:rPr lang="en-US" altLang="zh-CN" dirty="0"/>
              <a:t> activate </a:t>
            </a:r>
            <a:r>
              <a:rPr lang="en-US" altLang="zh-CN" dirty="0" smtClean="0"/>
              <a:t>&lt;node1&gt;:&lt;/</a:t>
            </a:r>
            <a:r>
              <a:rPr lang="en-US" altLang="zh-CN" dirty="0" err="1"/>
              <a:t>dev</a:t>
            </a:r>
            <a:r>
              <a:rPr lang="en-US" altLang="zh-CN" dirty="0"/>
              <a:t>/</a:t>
            </a:r>
            <a:r>
              <a:rPr lang="en-US" altLang="zh-CN" dirty="0" smtClean="0"/>
              <a:t>sda5&gt;</a:t>
            </a:r>
          </a:p>
          <a:p>
            <a:endParaRPr kumimoji="1" lang="zh-CN" altLang="en-US" dirty="0"/>
          </a:p>
        </p:txBody>
      </p:sp>
    </p:spTree>
    <p:extLst>
      <p:ext uri="{BB962C8B-B14F-4D97-AF65-F5344CB8AC3E}">
        <p14:creationId xmlns:p14="http://schemas.microsoft.com/office/powerpoint/2010/main" val="111268280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Cluster Status</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CN" dirty="0" err="1"/>
              <a:t>ceph</a:t>
            </a:r>
            <a:r>
              <a:rPr lang="en-US" altLang="zh-CN" dirty="0"/>
              <a:t> status </a:t>
            </a:r>
          </a:p>
          <a:p>
            <a:r>
              <a:rPr lang="en-US" altLang="zh-CN" dirty="0" err="1"/>
              <a:t>ceph</a:t>
            </a:r>
            <a:r>
              <a:rPr lang="en-US" altLang="zh-CN" dirty="0"/>
              <a:t> </a:t>
            </a:r>
            <a:r>
              <a:rPr lang="en-US" altLang="zh-CN" dirty="0" err="1"/>
              <a:t>osd</a:t>
            </a:r>
            <a:r>
              <a:rPr lang="en-US" altLang="zh-CN" dirty="0"/>
              <a:t> stat </a:t>
            </a:r>
          </a:p>
          <a:p>
            <a:r>
              <a:rPr lang="en-US" altLang="zh-CN" dirty="0" err="1"/>
              <a:t>ceph</a:t>
            </a:r>
            <a:r>
              <a:rPr lang="en-US" altLang="zh-CN" dirty="0"/>
              <a:t> </a:t>
            </a:r>
            <a:r>
              <a:rPr lang="en-US" altLang="zh-CN" dirty="0" err="1"/>
              <a:t>osd</a:t>
            </a:r>
            <a:r>
              <a:rPr lang="en-US" altLang="zh-CN" dirty="0"/>
              <a:t> </a:t>
            </a:r>
            <a:r>
              <a:rPr lang="en-US" altLang="zh-CN" dirty="0" smtClean="0"/>
              <a:t>dump</a:t>
            </a:r>
            <a:endParaRPr lang="en-US" altLang="zh-CN" dirty="0"/>
          </a:p>
          <a:p>
            <a:r>
              <a:rPr lang="en-US" altLang="zh-CN" dirty="0" err="1"/>
              <a:t>ceph</a:t>
            </a:r>
            <a:r>
              <a:rPr lang="en-US" altLang="zh-CN" dirty="0"/>
              <a:t> </a:t>
            </a:r>
            <a:r>
              <a:rPr lang="en-US" altLang="zh-CN" dirty="0" err="1"/>
              <a:t>osd</a:t>
            </a:r>
            <a:r>
              <a:rPr lang="en-US" altLang="zh-CN" dirty="0"/>
              <a:t> tree </a:t>
            </a:r>
            <a:endParaRPr lang="en-US" altLang="zh-CN" dirty="0" smtClean="0"/>
          </a:p>
          <a:p>
            <a:r>
              <a:rPr lang="en-US" altLang="zh-CN" dirty="0" err="1" smtClean="0"/>
              <a:t>ceph</a:t>
            </a:r>
            <a:r>
              <a:rPr lang="en-US" altLang="zh-CN" dirty="0" smtClean="0"/>
              <a:t> </a:t>
            </a:r>
            <a:r>
              <a:rPr lang="en-US" altLang="zh-CN" dirty="0" err="1"/>
              <a:t>mon</a:t>
            </a:r>
            <a:r>
              <a:rPr lang="en-US" altLang="zh-CN" dirty="0"/>
              <a:t> stat </a:t>
            </a:r>
          </a:p>
          <a:p>
            <a:r>
              <a:rPr lang="en-US" altLang="zh-CN" dirty="0" err="1"/>
              <a:t>ceph</a:t>
            </a:r>
            <a:r>
              <a:rPr lang="en-US" altLang="zh-CN" dirty="0"/>
              <a:t> </a:t>
            </a:r>
            <a:r>
              <a:rPr lang="en-US" altLang="zh-CN" dirty="0" err="1"/>
              <a:t>mon</a:t>
            </a:r>
            <a:r>
              <a:rPr lang="en-US" altLang="zh-CN" dirty="0"/>
              <a:t> dump </a:t>
            </a:r>
          </a:p>
          <a:p>
            <a:r>
              <a:rPr lang="en-US" altLang="zh-CN" dirty="0" err="1"/>
              <a:t>ceph</a:t>
            </a:r>
            <a:r>
              <a:rPr lang="en-US" altLang="zh-CN" dirty="0"/>
              <a:t> </a:t>
            </a:r>
            <a:r>
              <a:rPr lang="en-US" altLang="zh-CN" dirty="0" err="1" smtClean="0"/>
              <a:t>quorum_status</a:t>
            </a:r>
            <a:endParaRPr lang="en-US" altLang="zh-CN" dirty="0"/>
          </a:p>
          <a:p>
            <a:r>
              <a:rPr lang="en-US" altLang="zh-CN" dirty="0" err="1"/>
              <a:t>ceph</a:t>
            </a:r>
            <a:r>
              <a:rPr lang="en-US" altLang="zh-CN" dirty="0"/>
              <a:t> </a:t>
            </a:r>
            <a:r>
              <a:rPr lang="en-US" altLang="zh-CN" dirty="0" err="1"/>
              <a:t>osd</a:t>
            </a:r>
            <a:r>
              <a:rPr lang="en-US" altLang="zh-CN" dirty="0"/>
              <a:t> </a:t>
            </a:r>
            <a:r>
              <a:rPr lang="en-US" altLang="zh-CN" dirty="0" err="1"/>
              <a:t>lspools</a:t>
            </a:r>
            <a:r>
              <a:rPr lang="en-US" altLang="zh-CN" dirty="0"/>
              <a:t> </a:t>
            </a:r>
          </a:p>
          <a:p>
            <a:endParaRPr kumimoji="1" lang="zh-CN" altLang="en-US" dirty="0"/>
          </a:p>
        </p:txBody>
      </p:sp>
    </p:spTree>
    <p:extLst>
      <p:ext uri="{BB962C8B-B14F-4D97-AF65-F5344CB8AC3E}">
        <p14:creationId xmlns:p14="http://schemas.microsoft.com/office/powerpoint/2010/main" val="24039669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Pool Management </a:t>
            </a:r>
            <a:endParaRPr kumimoji="1" lang="zh-CN" altLang="en-US" dirty="0"/>
          </a:p>
        </p:txBody>
      </p:sp>
      <p:sp>
        <p:nvSpPr>
          <p:cNvPr id="3" name="内容占位符 2"/>
          <p:cNvSpPr>
            <a:spLocks noGrp="1"/>
          </p:cNvSpPr>
          <p:nvPr>
            <p:ph idx="1"/>
          </p:nvPr>
        </p:nvSpPr>
        <p:spPr/>
        <p:txBody>
          <a:bodyPr/>
          <a:lstStyle/>
          <a:p>
            <a:r>
              <a:rPr lang="en-US" altLang="zh-CN" dirty="0" err="1"/>
              <a:t>c</a:t>
            </a:r>
            <a:r>
              <a:rPr lang="en-US" altLang="zh-CN" dirty="0" err="1" smtClean="0"/>
              <a:t>eph</a:t>
            </a:r>
            <a:r>
              <a:rPr lang="en-US" altLang="zh-CN" dirty="0" smtClean="0"/>
              <a:t> </a:t>
            </a:r>
            <a:r>
              <a:rPr lang="en-US" altLang="zh-CN" dirty="0" err="1" smtClean="0"/>
              <a:t>osd</a:t>
            </a:r>
            <a:r>
              <a:rPr lang="en-US" altLang="zh-CN" dirty="0" smtClean="0"/>
              <a:t> </a:t>
            </a:r>
            <a:r>
              <a:rPr lang="en-US" altLang="zh-CN" dirty="0" err="1" smtClean="0"/>
              <a:t>lspools</a:t>
            </a:r>
            <a:endParaRPr lang="en-US" altLang="zh-CN" dirty="0" smtClean="0"/>
          </a:p>
          <a:p>
            <a:r>
              <a:rPr lang="en-US" altLang="zh-CN" dirty="0" err="1" smtClean="0"/>
              <a:t>ceph</a:t>
            </a:r>
            <a:r>
              <a:rPr lang="en-US" altLang="zh-CN" dirty="0" smtClean="0"/>
              <a:t> </a:t>
            </a:r>
            <a:r>
              <a:rPr lang="en-US" altLang="zh-CN" dirty="0" err="1"/>
              <a:t>osd</a:t>
            </a:r>
            <a:r>
              <a:rPr lang="en-US" altLang="zh-CN" dirty="0"/>
              <a:t> pool create &lt;pool-name&gt; &lt;</a:t>
            </a:r>
            <a:r>
              <a:rPr lang="en-US" altLang="zh-CN" dirty="0" err="1"/>
              <a:t>pg-num</a:t>
            </a:r>
            <a:r>
              <a:rPr lang="en-US" altLang="zh-CN" dirty="0"/>
              <a:t>&gt; &lt;</a:t>
            </a:r>
            <a:r>
              <a:rPr lang="en-US" altLang="zh-CN" dirty="0" err="1"/>
              <a:t>pgp-num</a:t>
            </a:r>
            <a:r>
              <a:rPr lang="en-US" altLang="zh-CN" dirty="0"/>
              <a:t>&gt; </a:t>
            </a:r>
            <a:r>
              <a:rPr lang="en-US" altLang="zh-CN" dirty="0" smtClean="0"/>
              <a:t>&lt;pool</a:t>
            </a:r>
            <a:r>
              <a:rPr lang="en-US" altLang="zh-CN" dirty="0"/>
              <a:t>-</a:t>
            </a:r>
            <a:r>
              <a:rPr lang="en-US" altLang="zh-CN" dirty="0" smtClean="0"/>
              <a:t>type&gt; &lt;crush</a:t>
            </a:r>
            <a:r>
              <a:rPr lang="en-US" altLang="zh-CN" dirty="0"/>
              <a:t>-</a:t>
            </a:r>
            <a:r>
              <a:rPr lang="en-US" altLang="zh-CN" dirty="0" err="1"/>
              <a:t>ruleset</a:t>
            </a:r>
            <a:r>
              <a:rPr lang="en-US" altLang="zh-CN" dirty="0"/>
              <a:t>-</a:t>
            </a:r>
            <a:r>
              <a:rPr lang="en-US" altLang="zh-CN" dirty="0" smtClean="0"/>
              <a:t>name&gt;</a:t>
            </a:r>
          </a:p>
          <a:p>
            <a:r>
              <a:rPr lang="en-US" altLang="zh-CN" dirty="0" err="1"/>
              <a:t>ceph</a:t>
            </a:r>
            <a:r>
              <a:rPr lang="en-US" altLang="zh-CN" dirty="0"/>
              <a:t> </a:t>
            </a:r>
            <a:r>
              <a:rPr lang="en-US" altLang="zh-CN" dirty="0" err="1"/>
              <a:t>osd</a:t>
            </a:r>
            <a:r>
              <a:rPr lang="en-US" altLang="zh-CN" dirty="0"/>
              <a:t> pool delete </a:t>
            </a:r>
            <a:r>
              <a:rPr lang="en-US" altLang="zh-CN" dirty="0" smtClean="0"/>
              <a:t>&lt;pool</a:t>
            </a:r>
            <a:r>
              <a:rPr lang="en-US" altLang="zh-CN" dirty="0"/>
              <a:t>-</a:t>
            </a:r>
            <a:r>
              <a:rPr lang="en-US" altLang="zh-CN" dirty="0" smtClean="0"/>
              <a:t>name&gt; &lt;pool</a:t>
            </a:r>
            <a:r>
              <a:rPr lang="en-US" altLang="zh-CN" dirty="0"/>
              <a:t>-</a:t>
            </a:r>
            <a:r>
              <a:rPr lang="en-US" altLang="zh-CN" dirty="0" smtClean="0"/>
              <a:t>name&gt; </a:t>
            </a:r>
            <a:r>
              <a:rPr lang="en-US" altLang="zh-CN" dirty="0"/>
              <a:t>--yes-</a:t>
            </a:r>
            <a:r>
              <a:rPr lang="en-US" altLang="zh-CN" dirty="0" err="1"/>
              <a:t>i</a:t>
            </a:r>
            <a:r>
              <a:rPr lang="en-US" altLang="zh-CN" dirty="0"/>
              <a:t>-really-really-mean-it </a:t>
            </a:r>
          </a:p>
          <a:p>
            <a:r>
              <a:rPr lang="en-US" altLang="zh-CN" dirty="0" err="1"/>
              <a:t>ceph</a:t>
            </a:r>
            <a:r>
              <a:rPr lang="en-US" altLang="zh-CN" dirty="0"/>
              <a:t> </a:t>
            </a:r>
            <a:r>
              <a:rPr lang="en-US" altLang="zh-CN" dirty="0" err="1"/>
              <a:t>osd</a:t>
            </a:r>
            <a:r>
              <a:rPr lang="en-US" altLang="zh-CN" dirty="0"/>
              <a:t> pool set </a:t>
            </a:r>
            <a:r>
              <a:rPr lang="en-US" altLang="zh-CN" dirty="0" smtClean="0"/>
              <a:t>&lt;pool</a:t>
            </a:r>
            <a:r>
              <a:rPr lang="en-US" altLang="zh-CN" dirty="0"/>
              <a:t>-</a:t>
            </a:r>
            <a:r>
              <a:rPr lang="en-US" altLang="zh-CN" dirty="0" smtClean="0"/>
              <a:t>name&gt; &lt;key&gt; &lt;value&gt;</a:t>
            </a:r>
            <a:endParaRPr kumimoji="1" lang="zh-CN" altLang="en-US" dirty="0"/>
          </a:p>
        </p:txBody>
      </p:sp>
    </p:spTree>
    <p:extLst>
      <p:ext uri="{BB962C8B-B14F-4D97-AF65-F5344CB8AC3E}">
        <p14:creationId xmlns:p14="http://schemas.microsoft.com/office/powerpoint/2010/main" val="31263661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Hard Driver Terms</a:t>
            </a:r>
            <a:endParaRPr kumimoji="1" lang="zh-CN" altLang="en-US" dirty="0"/>
          </a:p>
        </p:txBody>
      </p:sp>
      <p:sp>
        <p:nvSpPr>
          <p:cNvPr id="5" name="内容占位符 4"/>
          <p:cNvSpPr>
            <a:spLocks noGrp="1"/>
          </p:cNvSpPr>
          <p:nvPr>
            <p:ph idx="1"/>
          </p:nvPr>
        </p:nvSpPr>
        <p:spPr>
          <a:xfrm>
            <a:off x="457200" y="1460499"/>
            <a:ext cx="8229600" cy="3134123"/>
          </a:xfrm>
        </p:spPr>
        <p:txBody>
          <a:bodyPr/>
          <a:lstStyle/>
          <a:p>
            <a:r>
              <a:rPr kumimoji="1" lang="en-US" altLang="zh-CN" dirty="0" smtClean="0"/>
              <a:t>Capacity ( Size ) </a:t>
            </a:r>
          </a:p>
          <a:p>
            <a:r>
              <a:rPr kumimoji="1" lang="en-US" altLang="zh-CN" dirty="0" smtClean="0"/>
              <a:t>Cylinders, Sectors and Tracks</a:t>
            </a:r>
          </a:p>
          <a:p>
            <a:r>
              <a:rPr kumimoji="1" lang="en-US" altLang="zh-CN" dirty="0" smtClean="0"/>
              <a:t>Revolution per Minute ( Speed ) </a:t>
            </a:r>
          </a:p>
          <a:p>
            <a:r>
              <a:rPr kumimoji="1" lang="en-US" altLang="zh-CN" dirty="0" smtClean="0"/>
              <a:t>Transfer Rate ( e.g. SATA III ) </a:t>
            </a:r>
          </a:p>
          <a:p>
            <a:r>
              <a:rPr kumimoji="1" lang="en-US" altLang="zh-CN" dirty="0" smtClean="0"/>
              <a:t>Access Time ( Seek time + Latency ) </a:t>
            </a:r>
          </a:p>
          <a:p>
            <a:pPr marL="0" indent="0">
              <a:buNone/>
            </a:pPr>
            <a:endParaRPr kumimoji="1" lang="en-US" altLang="zh-CN" dirty="0" smtClean="0"/>
          </a:p>
        </p:txBody>
      </p:sp>
      <p:pic>
        <p:nvPicPr>
          <p:cNvPr id="6" name="图片 5" descr="disk-stru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0" y="1063229"/>
            <a:ext cx="3390900" cy="3022746"/>
          </a:xfrm>
          <a:prstGeom prst="rect">
            <a:avLst/>
          </a:prstGeom>
        </p:spPr>
      </p:pic>
    </p:spTree>
    <p:extLst>
      <p:ext uri="{BB962C8B-B14F-4D97-AF65-F5344CB8AC3E}">
        <p14:creationId xmlns:p14="http://schemas.microsoft.com/office/powerpoint/2010/main" val="285343236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CRUSH Map Management	</a:t>
            </a:r>
            <a:endParaRPr kumimoji="1" lang="zh-CN" altLang="en-US" dirty="0"/>
          </a:p>
        </p:txBody>
      </p:sp>
      <p:sp>
        <p:nvSpPr>
          <p:cNvPr id="3" name="内容占位符 2"/>
          <p:cNvSpPr>
            <a:spLocks noGrp="1"/>
          </p:cNvSpPr>
          <p:nvPr>
            <p:ph idx="1"/>
          </p:nvPr>
        </p:nvSpPr>
        <p:spPr/>
        <p:txBody>
          <a:bodyPr>
            <a:normAutofit fontScale="85000" lnSpcReduction="20000"/>
          </a:bodyPr>
          <a:lstStyle/>
          <a:p>
            <a:r>
              <a:rPr lang="en-US" altLang="zh-CN" dirty="0" err="1"/>
              <a:t>ceph</a:t>
            </a:r>
            <a:r>
              <a:rPr lang="en-US" altLang="zh-CN" dirty="0"/>
              <a:t> </a:t>
            </a:r>
            <a:r>
              <a:rPr lang="en-US" altLang="zh-CN" dirty="0" err="1"/>
              <a:t>osd</a:t>
            </a:r>
            <a:r>
              <a:rPr lang="en-US" altLang="zh-CN" dirty="0"/>
              <a:t> </a:t>
            </a:r>
            <a:r>
              <a:rPr lang="en-US" altLang="zh-CN" dirty="0" err="1"/>
              <a:t>getcrushmap</a:t>
            </a:r>
            <a:r>
              <a:rPr lang="en-US" altLang="zh-CN" dirty="0"/>
              <a:t> -o </a:t>
            </a:r>
            <a:r>
              <a:rPr lang="en-US" altLang="zh-CN" dirty="0" err="1"/>
              <a:t>crushmap.out</a:t>
            </a:r>
            <a:r>
              <a:rPr lang="en-US" altLang="zh-CN" dirty="0"/>
              <a:t> </a:t>
            </a:r>
          </a:p>
          <a:p>
            <a:r>
              <a:rPr lang="en-US" altLang="zh-CN" dirty="0" err="1"/>
              <a:t>crushtool</a:t>
            </a:r>
            <a:r>
              <a:rPr lang="en-US" altLang="zh-CN" dirty="0"/>
              <a:t> -d </a:t>
            </a:r>
            <a:r>
              <a:rPr lang="en-US" altLang="zh-CN" dirty="0" err="1"/>
              <a:t>crushmap.out</a:t>
            </a:r>
            <a:r>
              <a:rPr lang="en-US" altLang="zh-CN" dirty="0"/>
              <a:t> -o </a:t>
            </a:r>
            <a:r>
              <a:rPr lang="en-US" altLang="zh-CN" dirty="0" err="1"/>
              <a:t>decom_crushmap.txt</a:t>
            </a:r>
            <a:r>
              <a:rPr lang="en-US" altLang="zh-CN" dirty="0"/>
              <a:t> </a:t>
            </a:r>
          </a:p>
          <a:p>
            <a:r>
              <a:rPr lang="en-US" altLang="zh-CN" dirty="0" err="1"/>
              <a:t>cp</a:t>
            </a:r>
            <a:r>
              <a:rPr lang="en-US" altLang="zh-CN" dirty="0"/>
              <a:t> </a:t>
            </a:r>
            <a:r>
              <a:rPr lang="en-US" altLang="zh-CN" dirty="0" err="1"/>
              <a:t>decom_crushmap.txt</a:t>
            </a:r>
            <a:r>
              <a:rPr lang="en-US" altLang="zh-CN" dirty="0"/>
              <a:t> </a:t>
            </a:r>
            <a:r>
              <a:rPr lang="en-US" altLang="zh-CN" dirty="0" err="1" smtClean="0"/>
              <a:t>update_decom_crushmap.txt</a:t>
            </a:r>
            <a:endParaRPr lang="en-US" altLang="zh-CN" dirty="0"/>
          </a:p>
          <a:p>
            <a:r>
              <a:rPr lang="en-US" altLang="zh-CN" dirty="0" err="1"/>
              <a:t>crushtool</a:t>
            </a:r>
            <a:r>
              <a:rPr lang="en-US" altLang="zh-CN" dirty="0"/>
              <a:t> -c </a:t>
            </a:r>
            <a:r>
              <a:rPr lang="en-US" altLang="zh-CN" dirty="0" err="1"/>
              <a:t>update_decom_crushmap.txt</a:t>
            </a:r>
            <a:r>
              <a:rPr lang="en-US" altLang="zh-CN" dirty="0"/>
              <a:t> -o </a:t>
            </a:r>
            <a:r>
              <a:rPr lang="en-US" altLang="zh-CN" dirty="0" err="1"/>
              <a:t>update_crushmap.out</a:t>
            </a:r>
            <a:r>
              <a:rPr lang="en-US" altLang="zh-CN" dirty="0"/>
              <a:t> </a:t>
            </a:r>
          </a:p>
          <a:p>
            <a:r>
              <a:rPr lang="en-US" altLang="zh-CN" dirty="0" err="1"/>
              <a:t>ceph</a:t>
            </a:r>
            <a:r>
              <a:rPr lang="en-US" altLang="zh-CN" dirty="0"/>
              <a:t> </a:t>
            </a:r>
            <a:r>
              <a:rPr lang="en-US" altLang="zh-CN" dirty="0" err="1"/>
              <a:t>osd</a:t>
            </a:r>
            <a:r>
              <a:rPr lang="en-US" altLang="zh-CN" dirty="0"/>
              <a:t> </a:t>
            </a:r>
            <a:r>
              <a:rPr lang="en-US" altLang="zh-CN" dirty="0" err="1"/>
              <a:t>setcrushmap</a:t>
            </a:r>
            <a:r>
              <a:rPr lang="en-US" altLang="zh-CN" dirty="0"/>
              <a:t> -</a:t>
            </a:r>
            <a:r>
              <a:rPr lang="en-US" altLang="zh-CN" dirty="0" err="1"/>
              <a:t>i</a:t>
            </a:r>
            <a:r>
              <a:rPr lang="en-US" altLang="zh-CN" dirty="0"/>
              <a:t> </a:t>
            </a:r>
            <a:r>
              <a:rPr lang="en-US" altLang="zh-CN" dirty="0" err="1"/>
              <a:t>update_crushmap.out</a:t>
            </a:r>
            <a:r>
              <a:rPr lang="en-US" altLang="zh-CN" dirty="0"/>
              <a:t> </a:t>
            </a:r>
            <a:endParaRPr lang="en-US" altLang="zh-CN" dirty="0" smtClean="0"/>
          </a:p>
          <a:p>
            <a:endParaRPr lang="en-US" altLang="zh-CN" dirty="0"/>
          </a:p>
          <a:p>
            <a:r>
              <a:rPr lang="en-US" altLang="zh-CN" dirty="0" err="1"/>
              <a:t>crushtool</a:t>
            </a:r>
            <a:r>
              <a:rPr lang="en-US" altLang="zh-CN" dirty="0"/>
              <a:t> --test -</a:t>
            </a:r>
            <a:r>
              <a:rPr lang="en-US" altLang="zh-CN" dirty="0" err="1"/>
              <a:t>i</a:t>
            </a:r>
            <a:r>
              <a:rPr lang="en-US" altLang="zh-CN" dirty="0"/>
              <a:t> </a:t>
            </a:r>
            <a:r>
              <a:rPr lang="en-US" altLang="zh-CN" dirty="0" err="1"/>
              <a:t>update_crushmap.out</a:t>
            </a:r>
            <a:r>
              <a:rPr lang="en-US" altLang="zh-CN" dirty="0"/>
              <a:t> --show-choose-tries </a:t>
            </a:r>
            <a:r>
              <a:rPr lang="en-US" altLang="zh-CN" dirty="0" smtClean="0"/>
              <a:t>--rule 2 -</a:t>
            </a:r>
            <a:r>
              <a:rPr lang="en-US" altLang="zh-CN" dirty="0"/>
              <a:t>-</a:t>
            </a:r>
            <a:r>
              <a:rPr lang="en-US" altLang="zh-CN" dirty="0" err="1"/>
              <a:t>num</a:t>
            </a:r>
            <a:r>
              <a:rPr lang="en-US" altLang="zh-CN" dirty="0"/>
              <a:t>-rep=</a:t>
            </a:r>
            <a:r>
              <a:rPr lang="en-US" altLang="zh-CN" dirty="0" smtClean="0"/>
              <a:t>2</a:t>
            </a:r>
          </a:p>
          <a:p>
            <a:r>
              <a:rPr lang="en-US" altLang="zh-CN" dirty="0" err="1" smtClean="0"/>
              <a:t>crushtool</a:t>
            </a:r>
            <a:r>
              <a:rPr lang="en-US" altLang="zh-CN" dirty="0" smtClean="0"/>
              <a:t> </a:t>
            </a:r>
            <a:r>
              <a:rPr lang="en-US" altLang="zh-CN" dirty="0"/>
              <a:t>--test -</a:t>
            </a:r>
            <a:r>
              <a:rPr lang="en-US" altLang="zh-CN" dirty="0" err="1"/>
              <a:t>i</a:t>
            </a:r>
            <a:r>
              <a:rPr lang="en-US" altLang="zh-CN" dirty="0"/>
              <a:t> </a:t>
            </a:r>
            <a:r>
              <a:rPr lang="en-US" altLang="zh-CN" dirty="0" err="1"/>
              <a:t>update_crushmap.out</a:t>
            </a:r>
            <a:r>
              <a:rPr lang="en-US" altLang="zh-CN" dirty="0"/>
              <a:t> --show-utilization --</a:t>
            </a:r>
            <a:r>
              <a:rPr lang="en-US" altLang="zh-CN" dirty="0" err="1"/>
              <a:t>num</a:t>
            </a:r>
            <a:r>
              <a:rPr lang="en-US" altLang="zh-CN" dirty="0"/>
              <a:t>-rep=2</a:t>
            </a:r>
            <a:br>
              <a:rPr lang="en-US" altLang="zh-CN" dirty="0"/>
            </a:br>
            <a:r>
              <a:rPr lang="en-US" altLang="zh-CN" dirty="0" err="1" smtClean="0"/>
              <a:t>ceph</a:t>
            </a:r>
            <a:r>
              <a:rPr lang="en-US" altLang="zh-CN" dirty="0" smtClean="0"/>
              <a:t> </a:t>
            </a:r>
            <a:r>
              <a:rPr lang="en-US" altLang="zh-CN" dirty="0" err="1"/>
              <a:t>osd</a:t>
            </a:r>
            <a:r>
              <a:rPr lang="en-US" altLang="zh-CN" dirty="0"/>
              <a:t> crush show-</a:t>
            </a:r>
            <a:r>
              <a:rPr lang="en-US" altLang="zh-CN" dirty="0" err="1"/>
              <a:t>tunables</a:t>
            </a:r>
            <a:endParaRPr kumimoji="1" lang="zh-CN" altLang="en-US" dirty="0"/>
          </a:p>
        </p:txBody>
      </p:sp>
    </p:spTree>
    <p:extLst>
      <p:ext uri="{BB962C8B-B14F-4D97-AF65-F5344CB8AC3E}">
        <p14:creationId xmlns:p14="http://schemas.microsoft.com/office/powerpoint/2010/main" val="306496297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RBD Management</a:t>
            </a:r>
            <a:endParaRPr kumimoji="1" lang="zh-CN" altLang="en-US" dirty="0"/>
          </a:p>
        </p:txBody>
      </p:sp>
      <p:sp>
        <p:nvSpPr>
          <p:cNvPr id="3" name="内容占位符 2"/>
          <p:cNvSpPr>
            <a:spLocks noGrp="1"/>
          </p:cNvSpPr>
          <p:nvPr>
            <p:ph idx="1"/>
          </p:nvPr>
        </p:nvSpPr>
        <p:spPr/>
        <p:txBody>
          <a:bodyPr/>
          <a:lstStyle/>
          <a:p>
            <a:r>
              <a:rPr lang="en-US" altLang="zh-CN" dirty="0" err="1"/>
              <a:t>rbd</a:t>
            </a:r>
            <a:r>
              <a:rPr lang="en-US" altLang="zh-CN" dirty="0"/>
              <a:t> --pool </a:t>
            </a:r>
            <a:r>
              <a:rPr lang="en-US" altLang="zh-CN" dirty="0" err="1"/>
              <a:t>ssd</a:t>
            </a:r>
            <a:r>
              <a:rPr lang="en-US" altLang="zh-CN" dirty="0"/>
              <a:t> create --size </a:t>
            </a:r>
            <a:r>
              <a:rPr lang="en-US" altLang="zh-CN" dirty="0" smtClean="0"/>
              <a:t>10000 </a:t>
            </a:r>
            <a:r>
              <a:rPr lang="en-US" altLang="zh-CN" dirty="0" err="1" smtClean="0"/>
              <a:t>ssd_block</a:t>
            </a:r>
            <a:endParaRPr lang="en-US" altLang="zh-CN" dirty="0" smtClean="0"/>
          </a:p>
          <a:p>
            <a:pPr lvl="1"/>
            <a:r>
              <a:rPr kumimoji="1" lang="en-US" altLang="zh-CN" dirty="0" smtClean="0"/>
              <a:t>Create a 1G </a:t>
            </a:r>
            <a:r>
              <a:rPr kumimoji="1" lang="en-US" altLang="zh-CN" dirty="0" err="1" smtClean="0"/>
              <a:t>rbd</a:t>
            </a:r>
            <a:r>
              <a:rPr kumimoji="1" lang="en-US" altLang="zh-CN" dirty="0"/>
              <a:t> </a:t>
            </a:r>
            <a:r>
              <a:rPr kumimoji="1" lang="en-US" altLang="zh-CN" dirty="0" smtClean="0"/>
              <a:t>in </a:t>
            </a:r>
            <a:r>
              <a:rPr kumimoji="1" lang="en-US" altLang="zh-CN" dirty="0" err="1" smtClean="0"/>
              <a:t>ssd</a:t>
            </a:r>
            <a:r>
              <a:rPr kumimoji="1" lang="en-US" altLang="zh-CN" dirty="0" smtClean="0"/>
              <a:t> pool</a:t>
            </a:r>
          </a:p>
          <a:p>
            <a:r>
              <a:rPr kumimoji="1" lang="en-US" altLang="zh-CN" dirty="0" err="1" smtClean="0"/>
              <a:t>rbd</a:t>
            </a:r>
            <a:r>
              <a:rPr kumimoji="1" lang="en-US" altLang="zh-CN" dirty="0" smtClean="0"/>
              <a:t> map </a:t>
            </a:r>
            <a:r>
              <a:rPr kumimoji="1" lang="en-US" altLang="zh-CN" dirty="0" err="1" smtClean="0"/>
              <a:t>ssd</a:t>
            </a:r>
            <a:r>
              <a:rPr kumimoji="1" lang="en-US" altLang="zh-CN" dirty="0" smtClean="0"/>
              <a:t>/</a:t>
            </a:r>
            <a:r>
              <a:rPr kumimoji="1" lang="en-US" altLang="zh-CN" dirty="0" err="1" smtClean="0"/>
              <a:t>ssd_block</a:t>
            </a:r>
            <a:r>
              <a:rPr kumimoji="1" lang="en-US" altLang="zh-CN" dirty="0" smtClean="0"/>
              <a:t> ( in client ) </a:t>
            </a:r>
          </a:p>
          <a:p>
            <a:pPr lvl="1"/>
            <a:r>
              <a:rPr kumimoji="1" lang="en-US" altLang="zh-CN" dirty="0" smtClean="0"/>
              <a:t>It should show up in /</a:t>
            </a:r>
            <a:r>
              <a:rPr kumimoji="1" lang="en-US" altLang="zh-CN" dirty="0" err="1" smtClean="0"/>
              <a:t>dev</a:t>
            </a:r>
            <a:r>
              <a:rPr kumimoji="1" lang="en-US" altLang="zh-CN" dirty="0" smtClean="0"/>
              <a:t>/</a:t>
            </a:r>
            <a:r>
              <a:rPr kumimoji="1" lang="en-US" altLang="zh-CN" dirty="0" err="1" smtClean="0"/>
              <a:t>rbd</a:t>
            </a:r>
            <a:r>
              <a:rPr kumimoji="1" lang="en-US" altLang="zh-CN" dirty="0" smtClean="0"/>
              <a:t>/&lt;pool-name&gt;/&lt;block-name&gt;</a:t>
            </a:r>
          </a:p>
          <a:p>
            <a:r>
              <a:rPr kumimoji="1" lang="en-US" altLang="zh-CN" dirty="0" smtClean="0"/>
              <a:t>Then you can use it like a block device</a:t>
            </a:r>
            <a:endParaRPr kumimoji="1" lang="zh-CN" altLang="en-US" dirty="0"/>
          </a:p>
        </p:txBody>
      </p:sp>
    </p:spTree>
    <p:extLst>
      <p:ext uri="{BB962C8B-B14F-4D97-AF65-F5344CB8AC3E}">
        <p14:creationId xmlns:p14="http://schemas.microsoft.com/office/powerpoint/2010/main" val="200870663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Demo </a:t>
            </a:r>
            <a:r>
              <a:rPr kumimoji="1" lang="en-US" altLang="zh-CN" dirty="0" smtClean="0"/>
              <a:t>usage</a:t>
            </a:r>
            <a:endParaRPr kumimoji="1" lang="zh-CN" altLang="en-US" dirty="0"/>
          </a:p>
        </p:txBody>
      </p:sp>
      <p:sp>
        <p:nvSpPr>
          <p:cNvPr id="3" name="内容占位符 2"/>
          <p:cNvSpPr>
            <a:spLocks noGrp="1"/>
          </p:cNvSpPr>
          <p:nvPr>
            <p:ph idx="1"/>
          </p:nvPr>
        </p:nvSpPr>
        <p:spPr/>
        <p:txBody>
          <a:bodyPr/>
          <a:lstStyle/>
          <a:p>
            <a:r>
              <a:rPr kumimoji="1" lang="en-US" altLang="zh-CN" dirty="0" smtClean="0"/>
              <a:t>It could be QEMU/KVM </a:t>
            </a:r>
            <a:r>
              <a:rPr kumimoji="1" lang="en-US" altLang="zh-CN" dirty="0" err="1" smtClean="0"/>
              <a:t>rbd</a:t>
            </a:r>
            <a:r>
              <a:rPr kumimoji="1" lang="en-US" altLang="zh-CN" dirty="0" smtClean="0"/>
              <a:t> client for VM</a:t>
            </a:r>
          </a:p>
          <a:p>
            <a:r>
              <a:rPr kumimoji="1" lang="en-US" altLang="zh-CN" dirty="0" smtClean="0"/>
              <a:t>It could be also be NFS/CIFS server ( but you need to consider how to support HA over that ) </a:t>
            </a:r>
            <a:endParaRPr kumimoji="1" lang="en-US" altLang="zh-CN" dirty="0" smtClean="0"/>
          </a:p>
          <a:p>
            <a:endParaRPr kumimoji="1" lang="en-US" altLang="zh-CN" dirty="0" smtClean="0"/>
          </a:p>
          <a:p>
            <a:endParaRPr kumimoji="1" lang="zh-CN" altLang="en-US" dirty="0"/>
          </a:p>
        </p:txBody>
      </p:sp>
    </p:spTree>
    <p:extLst>
      <p:ext uri="{BB962C8B-B14F-4D97-AF65-F5344CB8AC3E}">
        <p14:creationId xmlns:p14="http://schemas.microsoft.com/office/powerpoint/2010/main" val="276403005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What next? </a:t>
            </a:r>
            <a:endParaRPr kumimoji="1" lang="zh-CN" altLang="en-US" dirty="0"/>
          </a:p>
        </p:txBody>
      </p:sp>
      <p:sp>
        <p:nvSpPr>
          <p:cNvPr id="3" name="文本占位符 2"/>
          <p:cNvSpPr>
            <a:spLocks noGrp="1"/>
          </p:cNvSpPr>
          <p:nvPr>
            <p:ph type="body" idx="1"/>
          </p:nvPr>
        </p:nvSpPr>
        <p:spPr/>
        <p:txBody>
          <a:bodyPr/>
          <a:lstStyle/>
          <a:p>
            <a:r>
              <a:rPr kumimoji="1" lang="en-US" altLang="zh-CN" dirty="0" smtClean="0"/>
              <a:t>Email me </a:t>
            </a:r>
            <a:r>
              <a:rPr kumimoji="1" lang="en-US" altLang="zh-CN" dirty="0" err="1" smtClean="0"/>
              <a:t>alau@suse.com</a:t>
            </a:r>
            <a:endParaRPr kumimoji="1" lang="en-US" altLang="zh-CN" dirty="0" smtClean="0"/>
          </a:p>
          <a:p>
            <a:r>
              <a:rPr kumimoji="1" lang="en-US" altLang="zh-CN" dirty="0" smtClean="0"/>
              <a:t>Let me know what you want to hear next </a:t>
            </a:r>
            <a:endParaRPr kumimoji="1" lang="zh-CN" altLang="en-US" dirty="0"/>
          </a:p>
        </p:txBody>
      </p:sp>
    </p:spTree>
    <p:extLst>
      <p:ext uri="{BB962C8B-B14F-4D97-AF65-F5344CB8AC3E}">
        <p14:creationId xmlns:p14="http://schemas.microsoft.com/office/powerpoint/2010/main" val="20088010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RAID</a:t>
            </a:r>
            <a:endParaRPr kumimoji="1" lang="zh-CN" altLang="en-US" dirty="0"/>
          </a:p>
        </p:txBody>
      </p:sp>
      <p:sp>
        <p:nvSpPr>
          <p:cNvPr id="3" name="内容占位符 2"/>
          <p:cNvSpPr>
            <a:spLocks noGrp="1"/>
          </p:cNvSpPr>
          <p:nvPr>
            <p:ph idx="1"/>
          </p:nvPr>
        </p:nvSpPr>
        <p:spPr/>
        <p:txBody>
          <a:bodyPr/>
          <a:lstStyle/>
          <a:p>
            <a:r>
              <a:rPr kumimoji="1" lang="en-US" altLang="zh-CN" dirty="0" smtClean="0">
                <a:solidFill>
                  <a:srgbClr val="FF0000"/>
                </a:solidFill>
              </a:rPr>
              <a:t>R</a:t>
            </a:r>
            <a:r>
              <a:rPr kumimoji="1" lang="en-US" altLang="zh-CN" dirty="0" smtClean="0"/>
              <a:t>edundant </a:t>
            </a:r>
            <a:r>
              <a:rPr kumimoji="1" lang="en-US" altLang="zh-CN" dirty="0" smtClean="0">
                <a:solidFill>
                  <a:srgbClr val="FF0000"/>
                </a:solidFill>
              </a:rPr>
              <a:t>A</a:t>
            </a:r>
            <a:r>
              <a:rPr kumimoji="1" lang="en-US" altLang="zh-CN" dirty="0" smtClean="0"/>
              <a:t>rray </a:t>
            </a:r>
            <a:r>
              <a:rPr kumimoji="1" lang="en-US" altLang="zh-CN" dirty="0"/>
              <a:t>of </a:t>
            </a:r>
            <a:r>
              <a:rPr kumimoji="1" lang="en-US" altLang="zh-CN" dirty="0" smtClean="0">
                <a:solidFill>
                  <a:srgbClr val="FF0000"/>
                </a:solidFill>
              </a:rPr>
              <a:t>I</a:t>
            </a:r>
            <a:r>
              <a:rPr kumimoji="1" lang="en-US" altLang="zh-CN" dirty="0" smtClean="0"/>
              <a:t>ndependent </a:t>
            </a:r>
            <a:r>
              <a:rPr kumimoji="1" lang="en-US" altLang="zh-CN" dirty="0" smtClean="0">
                <a:solidFill>
                  <a:srgbClr val="FF0000"/>
                </a:solidFill>
              </a:rPr>
              <a:t>D</a:t>
            </a:r>
            <a:r>
              <a:rPr kumimoji="1" lang="en-US" altLang="zh-CN" dirty="0" smtClean="0"/>
              <a:t>isks</a:t>
            </a:r>
          </a:p>
          <a:p>
            <a:pPr lvl="1"/>
            <a:r>
              <a:rPr kumimoji="1" lang="en-US" altLang="zh-CN" dirty="0" smtClean="0"/>
              <a:t>2 </a:t>
            </a:r>
            <a:r>
              <a:rPr kumimoji="1" lang="en-US" altLang="zh-CN" dirty="0" smtClean="0"/>
              <a:t>or more </a:t>
            </a:r>
            <a:r>
              <a:rPr kumimoji="1" lang="en-US" altLang="zh-CN" dirty="0" smtClean="0"/>
              <a:t>disks put together to act as 1 </a:t>
            </a:r>
            <a:endParaRPr kumimoji="1" lang="zh-CN" altLang="en-US" dirty="0"/>
          </a:p>
        </p:txBody>
      </p:sp>
      <p:pic>
        <p:nvPicPr>
          <p:cNvPr id="4" name="图片 3" descr="260px-RAID_0.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2197100"/>
            <a:ext cx="1436370" cy="2209800"/>
          </a:xfrm>
          <a:prstGeom prst="rect">
            <a:avLst/>
          </a:prstGeom>
        </p:spPr>
      </p:pic>
      <p:pic>
        <p:nvPicPr>
          <p:cNvPr id="5" name="图片 4" descr="260px-RAID_1.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370" y="2197100"/>
            <a:ext cx="1436370" cy="2209800"/>
          </a:xfrm>
          <a:prstGeom prst="rect">
            <a:avLst/>
          </a:prstGeom>
        </p:spPr>
      </p:pic>
      <p:pic>
        <p:nvPicPr>
          <p:cNvPr id="6" name="图片 5" descr="440px-RAID_5.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4022" y="2197100"/>
            <a:ext cx="2982552" cy="2209800"/>
          </a:xfrm>
          <a:prstGeom prst="rect">
            <a:avLst/>
          </a:prstGeom>
        </p:spPr>
      </p:pic>
    </p:spTree>
    <p:extLst>
      <p:ext uri="{BB962C8B-B14F-4D97-AF65-F5344CB8AC3E}">
        <p14:creationId xmlns:p14="http://schemas.microsoft.com/office/powerpoint/2010/main" val="21166619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NAS and SAN</a:t>
            </a:r>
            <a:endParaRPr kumimoji="1" lang="zh-CN" altLang="en-US" dirty="0"/>
          </a:p>
        </p:txBody>
      </p:sp>
      <p:sp>
        <p:nvSpPr>
          <p:cNvPr id="5" name="内容占位符 4"/>
          <p:cNvSpPr>
            <a:spLocks noGrp="1"/>
          </p:cNvSpPr>
          <p:nvPr>
            <p:ph sz="half" idx="1"/>
          </p:nvPr>
        </p:nvSpPr>
        <p:spPr/>
        <p:txBody>
          <a:bodyPr/>
          <a:lstStyle/>
          <a:p>
            <a:r>
              <a:rPr kumimoji="1" lang="en-US" altLang="zh-CN" dirty="0" smtClean="0">
                <a:solidFill>
                  <a:srgbClr val="008000"/>
                </a:solidFill>
              </a:rPr>
              <a:t>N</a:t>
            </a:r>
            <a:r>
              <a:rPr kumimoji="1" lang="en-US" altLang="zh-CN" dirty="0" smtClean="0"/>
              <a:t>etwork </a:t>
            </a:r>
            <a:r>
              <a:rPr kumimoji="1" lang="en-US" altLang="zh-CN" dirty="0" smtClean="0">
                <a:solidFill>
                  <a:srgbClr val="008000"/>
                </a:solidFill>
              </a:rPr>
              <a:t>A</a:t>
            </a:r>
            <a:r>
              <a:rPr kumimoji="1" lang="en-US" altLang="zh-CN" dirty="0" smtClean="0"/>
              <a:t>ttached </a:t>
            </a:r>
            <a:r>
              <a:rPr kumimoji="1" lang="en-US" altLang="zh-CN" dirty="0" smtClean="0">
                <a:solidFill>
                  <a:srgbClr val="008000"/>
                </a:solidFill>
              </a:rPr>
              <a:t>S</a:t>
            </a:r>
            <a:r>
              <a:rPr kumimoji="1" lang="en-US" altLang="zh-CN" dirty="0" smtClean="0"/>
              <a:t>torage</a:t>
            </a:r>
          </a:p>
          <a:p>
            <a:r>
              <a:rPr kumimoji="1" lang="en-US" altLang="zh-CN" dirty="0" smtClean="0"/>
              <a:t>TCP/IP</a:t>
            </a:r>
          </a:p>
          <a:p>
            <a:r>
              <a:rPr kumimoji="1" lang="en-US" altLang="zh-CN" dirty="0" smtClean="0"/>
              <a:t>NFS/SMB</a:t>
            </a:r>
          </a:p>
          <a:p>
            <a:r>
              <a:rPr kumimoji="1" lang="en-US" altLang="zh-CN" dirty="0" smtClean="0"/>
              <a:t>Serve Files</a:t>
            </a:r>
            <a:endParaRPr kumimoji="1" lang="en-US" altLang="zh-CN" dirty="0"/>
          </a:p>
        </p:txBody>
      </p:sp>
      <p:sp>
        <p:nvSpPr>
          <p:cNvPr id="6" name="内容占位符 5"/>
          <p:cNvSpPr>
            <a:spLocks noGrp="1"/>
          </p:cNvSpPr>
          <p:nvPr>
            <p:ph sz="half" idx="2"/>
          </p:nvPr>
        </p:nvSpPr>
        <p:spPr/>
        <p:txBody>
          <a:bodyPr/>
          <a:lstStyle/>
          <a:p>
            <a:r>
              <a:rPr kumimoji="1" lang="en-US" altLang="zh-CN" dirty="0">
                <a:solidFill>
                  <a:srgbClr val="008000"/>
                </a:solidFill>
              </a:rPr>
              <a:t>S</a:t>
            </a:r>
            <a:r>
              <a:rPr kumimoji="1" lang="en-US" altLang="zh-CN" dirty="0"/>
              <a:t>torage </a:t>
            </a:r>
            <a:r>
              <a:rPr kumimoji="1" lang="en-US" altLang="zh-CN" dirty="0">
                <a:solidFill>
                  <a:srgbClr val="008000"/>
                </a:solidFill>
              </a:rPr>
              <a:t>A</a:t>
            </a:r>
            <a:r>
              <a:rPr kumimoji="1" lang="en-US" altLang="zh-CN" dirty="0"/>
              <a:t>rea </a:t>
            </a:r>
            <a:r>
              <a:rPr kumimoji="1" lang="en-US" altLang="zh-CN" dirty="0">
                <a:solidFill>
                  <a:srgbClr val="008000"/>
                </a:solidFill>
              </a:rPr>
              <a:t>N</a:t>
            </a:r>
            <a:r>
              <a:rPr kumimoji="1" lang="en-US" altLang="zh-CN" dirty="0"/>
              <a:t>etwork </a:t>
            </a:r>
          </a:p>
          <a:p>
            <a:r>
              <a:rPr kumimoji="1" lang="en-US" altLang="zh-CN" dirty="0"/>
              <a:t>Fiber Channel</a:t>
            </a:r>
          </a:p>
          <a:p>
            <a:r>
              <a:rPr kumimoji="1" lang="en-US" altLang="zh-CN" dirty="0" smtClean="0"/>
              <a:t>ISCSI</a:t>
            </a:r>
          </a:p>
          <a:p>
            <a:r>
              <a:rPr kumimoji="1" lang="en-US" altLang="zh-CN" dirty="0" smtClean="0"/>
              <a:t>Serve Block ( LUN )</a:t>
            </a:r>
            <a:endParaRPr kumimoji="1" lang="zh-CN" altLang="en-US" dirty="0"/>
          </a:p>
        </p:txBody>
      </p:sp>
    </p:spTree>
    <p:extLst>
      <p:ext uri="{BB962C8B-B14F-4D97-AF65-F5344CB8AC3E}">
        <p14:creationId xmlns:p14="http://schemas.microsoft.com/office/powerpoint/2010/main" val="16403177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kumimoji="1" lang="en-US" altLang="zh-CN" dirty="0" smtClean="0"/>
              <a:t>Storage Trend</a:t>
            </a:r>
            <a:endParaRPr kumimoji="1" lang="zh-CN" altLang="en-US" dirty="0"/>
          </a:p>
        </p:txBody>
      </p:sp>
      <p:sp>
        <p:nvSpPr>
          <p:cNvPr id="12" name="内容占位符 11"/>
          <p:cNvSpPr>
            <a:spLocks noGrp="1"/>
          </p:cNvSpPr>
          <p:nvPr>
            <p:ph sz="half" idx="1"/>
          </p:nvPr>
        </p:nvSpPr>
        <p:spPr/>
        <p:txBody>
          <a:bodyPr>
            <a:normAutofit fontScale="62500" lnSpcReduction="20000"/>
          </a:bodyPr>
          <a:lstStyle/>
          <a:p>
            <a:r>
              <a:rPr lang="en-US" altLang="zh-CN" b="1" dirty="0" smtClean="0">
                <a:solidFill>
                  <a:srgbClr val="008000"/>
                </a:solidFill>
              </a:rPr>
              <a:t>Data Size and Capacity</a:t>
            </a:r>
            <a:endParaRPr lang="zh-CN" altLang="en-US" dirty="0" smtClean="0">
              <a:solidFill>
                <a:srgbClr val="008000"/>
              </a:solidFill>
            </a:endParaRPr>
          </a:p>
          <a:p>
            <a:pPr lvl="1"/>
            <a:r>
              <a:rPr lang="en-US" altLang="zh-CN" dirty="0" smtClean="0"/>
              <a:t>Multimedia Contents</a:t>
            </a:r>
            <a:endParaRPr lang="zh-CN" altLang="en-US" dirty="0"/>
          </a:p>
          <a:p>
            <a:pPr lvl="1"/>
            <a:r>
              <a:rPr lang="en-US" altLang="zh-CN" dirty="0" smtClean="0"/>
              <a:t>Big Demo binary, Detail Graphic / Photos, Audio and Video etc. </a:t>
            </a:r>
            <a:endParaRPr lang="zh-CN" altLang="en-US" dirty="0"/>
          </a:p>
          <a:p>
            <a:r>
              <a:rPr lang="en-US" altLang="zh-CN" b="1" dirty="0" smtClean="0">
                <a:solidFill>
                  <a:srgbClr val="008000"/>
                </a:solidFill>
              </a:rPr>
              <a:t>Data Functional need</a:t>
            </a:r>
            <a:endParaRPr lang="zh-CN" altLang="en-US" dirty="0">
              <a:solidFill>
                <a:srgbClr val="008000"/>
              </a:solidFill>
            </a:endParaRPr>
          </a:p>
          <a:p>
            <a:pPr lvl="1"/>
            <a:r>
              <a:rPr lang="en-US" altLang="zh-CN" dirty="0" smtClean="0"/>
              <a:t>Different Business requirement</a:t>
            </a:r>
          </a:p>
          <a:p>
            <a:pPr lvl="1"/>
            <a:r>
              <a:rPr lang="en-US" altLang="zh-CN" dirty="0" smtClean="0"/>
              <a:t>More Data driven process </a:t>
            </a:r>
            <a:endParaRPr lang="zh-CN" altLang="en-US" dirty="0"/>
          </a:p>
          <a:p>
            <a:pPr lvl="1"/>
            <a:r>
              <a:rPr lang="en-US" altLang="zh-CN" dirty="0" smtClean="0"/>
              <a:t>More application with data</a:t>
            </a:r>
            <a:endParaRPr lang="zh-CN" altLang="en-US" dirty="0"/>
          </a:p>
          <a:p>
            <a:pPr lvl="1"/>
            <a:r>
              <a:rPr lang="en-US" altLang="zh-CN" dirty="0" smtClean="0"/>
              <a:t>More ecommerce</a:t>
            </a:r>
          </a:p>
          <a:p>
            <a:r>
              <a:rPr lang="en-US" altLang="zh-CN" b="1" dirty="0" smtClean="0">
                <a:solidFill>
                  <a:srgbClr val="008000"/>
                </a:solidFill>
              </a:rPr>
              <a:t>Data Backup for a longer period </a:t>
            </a:r>
          </a:p>
          <a:p>
            <a:pPr lvl="1"/>
            <a:r>
              <a:rPr lang="en-US" altLang="zh-CN" dirty="0" smtClean="0"/>
              <a:t>Legislation and Compliance </a:t>
            </a:r>
          </a:p>
          <a:p>
            <a:pPr lvl="1"/>
            <a:r>
              <a:rPr lang="en-US" altLang="zh-CN" dirty="0" smtClean="0"/>
              <a:t>Business analysis</a:t>
            </a:r>
            <a:endParaRPr kumimoji="1" lang="en-US" altLang="zh-CN" dirty="0"/>
          </a:p>
        </p:txBody>
      </p:sp>
      <p:pic>
        <p:nvPicPr>
          <p:cNvPr id="7" name="内容占位符 6" descr="Screenshot-2015-05-13-at-2.00.31-PM.png"/>
          <p:cNvPicPr>
            <a:picLocks noGrp="1" noChangeAspect="1"/>
          </p:cNvPicPr>
          <p:nvPr>
            <p:ph sz="half" idx="2"/>
          </p:nvPr>
        </p:nvPicPr>
        <p:blipFill>
          <a:blip r:embed="rId2">
            <a:extLst>
              <a:ext uri="{28A0092B-C50C-407E-A947-70E740481C1C}">
                <a14:useLocalDpi xmlns:a14="http://schemas.microsoft.com/office/drawing/2010/main" val="0"/>
              </a:ext>
            </a:extLst>
          </a:blip>
          <a:srcRect l="-8600" r="-8600"/>
          <a:stretch>
            <a:fillRect/>
          </a:stretch>
        </p:blipFill>
        <p:spPr>
          <a:xfrm>
            <a:off x="4495800" y="650222"/>
            <a:ext cx="4411133" cy="3605733"/>
          </a:xfrm>
          <a:prstGeom prst="rect">
            <a:avLst/>
          </a:prstGeom>
        </p:spPr>
      </p:pic>
    </p:spTree>
    <p:extLst>
      <p:ext uri="{BB962C8B-B14F-4D97-AF65-F5344CB8AC3E}">
        <p14:creationId xmlns:p14="http://schemas.microsoft.com/office/powerpoint/2010/main" val="342457826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b460b1843ae758182ad0e2df1dedf9b3b4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注入">
      <a:majorFont>
        <a:latin typeface="Mistral"/>
        <a:ea typeface=""/>
        <a:cs typeface=""/>
        <a:font script="Jpan" typeface="ＤＦＰ行書体"/>
        <a:font script="Hans" typeface="宋体"/>
        <a:font script="Hant" typeface="新細明體"/>
      </a:majorFont>
      <a:minorFont>
        <a:latin typeface="Candara"/>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10" tIns="45703" rIns="91410" bIns="45703" rtlCol="0">
        <a:noAutofit/>
      </a:bodyPr>
      <a:lstStyle>
        <a:defPPr>
          <a:defRPr dirty="0"/>
        </a:defPPr>
      </a:lstStyle>
    </a:txDef>
  </a:objectDefaults>
  <a:extraClrSchemeLst/>
</a:theme>
</file>

<file path=ppt/theme/theme2.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58986</TotalTime>
  <Words>2845</Words>
  <Application>Microsoft Macintosh PowerPoint</Application>
  <PresentationFormat>全屏显示(16:9)</PresentationFormat>
  <Paragraphs>733</Paragraphs>
  <Slides>63</Slides>
  <Notes>13</Notes>
  <HiddenSlides>0</HiddenSlides>
  <MMClips>0</MMClips>
  <ScaleCrop>false</ScaleCrop>
  <HeadingPairs>
    <vt:vector size="4" baseType="variant">
      <vt:variant>
        <vt:lpstr>主题</vt:lpstr>
      </vt:variant>
      <vt:variant>
        <vt:i4>2</vt:i4>
      </vt:variant>
      <vt:variant>
        <vt:lpstr>幻灯片标题</vt:lpstr>
      </vt:variant>
      <vt:variant>
        <vt:i4>63</vt:i4>
      </vt:variant>
    </vt:vector>
  </HeadingPairs>
  <TitlesOfParts>
    <vt:vector size="65" baseType="lpstr">
      <vt:lpstr>Office Theme</vt:lpstr>
      <vt:lpstr>自定义设计</vt:lpstr>
      <vt:lpstr>openSUSE Cloud Storage Workshop</vt:lpstr>
      <vt:lpstr>Storage Intro</vt:lpstr>
      <vt:lpstr>Google: Traditional Storage </vt:lpstr>
      <vt:lpstr>Storage Medium  Secondary Storage</vt:lpstr>
      <vt:lpstr>Storage Size Bits and Bytes</vt:lpstr>
      <vt:lpstr>Hard Driver Terms</vt:lpstr>
      <vt:lpstr>RAID</vt:lpstr>
      <vt:lpstr>NAS and SAN</vt:lpstr>
      <vt:lpstr>Storage Trend</vt:lpstr>
      <vt:lpstr>Storage Usage </vt:lpstr>
      <vt:lpstr>Storage Pricing</vt:lpstr>
      <vt:lpstr>Cloud Storage Intro</vt:lpstr>
      <vt:lpstr>Who is doing cloud storage?</vt:lpstr>
      <vt:lpstr>Who is doing Software Define Storage</vt:lpstr>
      <vt:lpstr>Gartner’s Report</vt:lpstr>
      <vt:lpstr>Software Define Storage Definition From http://www.snia.org/sds</vt:lpstr>
      <vt:lpstr>SDS characters SUSE’s Ceph benefit point of view</vt:lpstr>
      <vt:lpstr>DevOps with SDS</vt:lpstr>
      <vt:lpstr>Why using ceph?</vt:lpstr>
      <vt:lpstr>Thin Provisioning</vt:lpstr>
      <vt:lpstr>Cache Tiers</vt:lpstr>
      <vt:lpstr>Erasure Coding</vt:lpstr>
      <vt:lpstr>Self Manage and Self Repair</vt:lpstr>
      <vt:lpstr>What is ceph?</vt:lpstr>
      <vt:lpstr>Basic Ceph Cluster </vt:lpstr>
      <vt:lpstr>Ceph Monitor </vt:lpstr>
      <vt:lpstr>ObjectStore Daemon</vt:lpstr>
      <vt:lpstr>FileStore Backend</vt:lpstr>
      <vt:lpstr>cephfs MeatData Server</vt:lpstr>
      <vt:lpstr>CRUSH map</vt:lpstr>
      <vt:lpstr>Kraken / SUSE Key Features</vt:lpstr>
      <vt:lpstr>ARM64 Server</vt:lpstr>
      <vt:lpstr>iSCSI Architecture  Technical Background</vt:lpstr>
      <vt:lpstr>PowerPoint 演示文稿</vt:lpstr>
      <vt:lpstr>BlueStore Backend </vt:lpstr>
      <vt:lpstr>Ceph object gateway</vt:lpstr>
      <vt:lpstr>CephFS </vt:lpstr>
      <vt:lpstr>openATTIC Architecture  High Level Overview </vt:lpstr>
      <vt:lpstr>Hardware</vt:lpstr>
      <vt:lpstr>Ceph Cluster in a VM Requirement</vt:lpstr>
      <vt:lpstr>Minimal Production recommendation</vt:lpstr>
      <vt:lpstr>For developer</vt:lpstr>
      <vt:lpstr>HTPC AMD (A8-5545M)</vt:lpstr>
      <vt:lpstr>Enclosure </vt:lpstr>
      <vt:lpstr>How to create multiple price point?</vt:lpstr>
      <vt:lpstr>ARM64 hardware compare to Public Cloud price</vt:lpstr>
      <vt:lpstr>Ceph Development</vt:lpstr>
      <vt:lpstr>SUSE software lifecycle </vt:lpstr>
      <vt:lpstr>Ceph Repo</vt:lpstr>
      <vt:lpstr>Tumbleweed Zypper Repo</vt:lpstr>
      <vt:lpstr>Salt files collection for ceph DeepSea </vt:lpstr>
      <vt:lpstr>Salt enable ceph Existing capability</vt:lpstr>
      <vt:lpstr>Why Salt?  Existing capability</vt:lpstr>
      <vt:lpstr>Quick salt deployment example </vt:lpstr>
      <vt:lpstr>Ceph operation</vt:lpstr>
      <vt:lpstr>ceph-deploy </vt:lpstr>
      <vt:lpstr>OSD Prepare and Activate</vt:lpstr>
      <vt:lpstr>Cluster Status</vt:lpstr>
      <vt:lpstr>Pool Management </vt:lpstr>
      <vt:lpstr>CRUSH Map Management </vt:lpstr>
      <vt:lpstr>RBD Management</vt:lpstr>
      <vt:lpstr>Demo usage</vt:lpstr>
      <vt:lpstr>What next? </vt:lpstr>
    </vt:vector>
  </TitlesOfParts>
  <Company>Symbio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starts with CURIOSITY</dc:title>
  <dc:creator>Kimmo Lahdenkangas</dc:creator>
  <cp:lastModifiedBy>Alex Lau</cp:lastModifiedBy>
  <cp:revision>781</cp:revision>
  <cp:lastPrinted>2013-08-01T00:53:18Z</cp:lastPrinted>
  <dcterms:created xsi:type="dcterms:W3CDTF">2013-05-27T06:19:59Z</dcterms:created>
  <dcterms:modified xsi:type="dcterms:W3CDTF">2016-11-01T06:15:10Z</dcterms:modified>
</cp:coreProperties>
</file>